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566" r:id="rId3"/>
    <p:sldId id="457" r:id="rId4"/>
    <p:sldId id="560" r:id="rId5"/>
    <p:sldId id="561" r:id="rId6"/>
    <p:sldId id="562" r:id="rId7"/>
    <p:sldId id="563" r:id="rId8"/>
    <p:sldId id="494" r:id="rId9"/>
    <p:sldId id="567" r:id="rId10"/>
    <p:sldId id="568" r:id="rId11"/>
    <p:sldId id="564" r:id="rId12"/>
    <p:sldId id="565" r:id="rId13"/>
    <p:sldId id="26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3CC6E0-F8F0-43C9-9CBC-D77AA2C9AC45}" v="72" dt="2026-02-27T11:04:31.8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7" d="100"/>
          <a:sy n="37" d="100"/>
        </p:scale>
        <p:origin x="952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D55ED4-5631-4C02-87F0-B89858C76CBE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D1ABE48-C931-440A-9E60-86754D98A40C}">
      <dgm:prSet custT="1"/>
      <dgm:spPr/>
      <dgm:t>
        <a:bodyPr/>
        <a:lstStyle/>
        <a:p>
          <a:r>
            <a:rPr lang="en-GB" sz="2000" b="1" dirty="0"/>
            <a:t>The changing consumer</a:t>
          </a:r>
          <a:endParaRPr lang="en-US" sz="2000" dirty="0"/>
        </a:p>
      </dgm:t>
    </dgm:pt>
    <dgm:pt modelId="{9AF5E0B7-6963-41E3-A531-47BC84AD5D26}" type="parTrans" cxnId="{63552A5D-701E-4D05-AFAC-44BA5F924E78}">
      <dgm:prSet/>
      <dgm:spPr/>
      <dgm:t>
        <a:bodyPr/>
        <a:lstStyle/>
        <a:p>
          <a:endParaRPr lang="en-US"/>
        </a:p>
      </dgm:t>
    </dgm:pt>
    <dgm:pt modelId="{1AB0D60B-9482-4A9F-B639-7C2EF6CFFC49}" type="sibTrans" cxnId="{63552A5D-701E-4D05-AFAC-44BA5F924E78}">
      <dgm:prSet/>
      <dgm:spPr/>
      <dgm:t>
        <a:bodyPr/>
        <a:lstStyle/>
        <a:p>
          <a:endParaRPr lang="en-US"/>
        </a:p>
      </dgm:t>
    </dgm:pt>
    <dgm:pt modelId="{697409E3-418D-40FF-865C-D90F1C7031D0}">
      <dgm:prSet/>
      <dgm:spPr/>
      <dgm:t>
        <a:bodyPr/>
        <a:lstStyle/>
        <a:p>
          <a:r>
            <a:rPr lang="en-GB" b="1"/>
            <a:t>They want meaningful relevance</a:t>
          </a:r>
          <a:r>
            <a:rPr lang="en-GB"/>
            <a:t>. Not a flood of information, but a flow of respect. Not bombardment, but anticipation. Not intrusion, but understanding. </a:t>
          </a:r>
          <a:endParaRPr lang="en-US"/>
        </a:p>
      </dgm:t>
    </dgm:pt>
    <dgm:pt modelId="{A07FF8BE-555E-40DD-9164-07A70F7DAD2D}" type="parTrans" cxnId="{E24CE3E1-D6E9-4686-AC3B-6EF87EF489EE}">
      <dgm:prSet/>
      <dgm:spPr/>
      <dgm:t>
        <a:bodyPr/>
        <a:lstStyle/>
        <a:p>
          <a:endParaRPr lang="en-US"/>
        </a:p>
      </dgm:t>
    </dgm:pt>
    <dgm:pt modelId="{7E09F3E1-C784-408C-B872-505B7CCC1055}" type="sibTrans" cxnId="{E24CE3E1-D6E9-4686-AC3B-6EF87EF489EE}">
      <dgm:prSet/>
      <dgm:spPr/>
      <dgm:t>
        <a:bodyPr/>
        <a:lstStyle/>
        <a:p>
          <a:endParaRPr lang="en-US"/>
        </a:p>
      </dgm:t>
    </dgm:pt>
    <dgm:pt modelId="{C6B8309F-12D5-4C27-9126-2F7AB64054FC}">
      <dgm:prSet/>
      <dgm:spPr/>
      <dgm:t>
        <a:bodyPr/>
        <a:lstStyle/>
        <a:p>
          <a:r>
            <a:rPr lang="en-GB"/>
            <a:t>AI systems build </a:t>
          </a:r>
          <a:r>
            <a:rPr lang="en-GB" b="1"/>
            <a:t>subtle psychological profiles, micro‑signals, timing rhythms –</a:t>
          </a:r>
          <a:r>
            <a:rPr lang="en-GB"/>
            <a:t> </a:t>
          </a:r>
          <a:endParaRPr lang="en-US"/>
        </a:p>
      </dgm:t>
    </dgm:pt>
    <dgm:pt modelId="{45440A6D-275A-4967-9BD5-4B417AD59B6A}" type="parTrans" cxnId="{805DEB86-170A-45EF-A29C-BFCBCA4DFE8C}">
      <dgm:prSet/>
      <dgm:spPr/>
      <dgm:t>
        <a:bodyPr/>
        <a:lstStyle/>
        <a:p>
          <a:endParaRPr lang="en-US"/>
        </a:p>
      </dgm:t>
    </dgm:pt>
    <dgm:pt modelId="{0789E7DC-85FE-4447-A718-2E65260F0350}" type="sibTrans" cxnId="{805DEB86-170A-45EF-A29C-BFCBCA4DFE8C}">
      <dgm:prSet/>
      <dgm:spPr/>
      <dgm:t>
        <a:bodyPr/>
        <a:lstStyle/>
        <a:p>
          <a:endParaRPr lang="en-US"/>
        </a:p>
      </dgm:t>
    </dgm:pt>
    <dgm:pt modelId="{CBFE5CB3-1EF9-4FA7-81E7-107FB4005892}">
      <dgm:prSet/>
      <dgm:spPr/>
      <dgm:t>
        <a:bodyPr/>
        <a:lstStyle/>
        <a:p>
          <a:r>
            <a:rPr lang="en-GB"/>
            <a:t>So retail is shifting toward anticipatory systems: </a:t>
          </a:r>
          <a:r>
            <a:rPr lang="en-GB" b="1"/>
            <a:t>AI that predicts need before need is spoken.</a:t>
          </a:r>
          <a:endParaRPr lang="en-US"/>
        </a:p>
      </dgm:t>
    </dgm:pt>
    <dgm:pt modelId="{3CF13CEA-9741-45D6-8DED-1849CD670731}" type="parTrans" cxnId="{BB803129-754A-4E5D-A7F3-C7A8053D8AD8}">
      <dgm:prSet/>
      <dgm:spPr/>
      <dgm:t>
        <a:bodyPr/>
        <a:lstStyle/>
        <a:p>
          <a:endParaRPr lang="en-US"/>
        </a:p>
      </dgm:t>
    </dgm:pt>
    <dgm:pt modelId="{F003EEEA-9BAB-4AF7-8889-A935DC4F43DF}" type="sibTrans" cxnId="{BB803129-754A-4E5D-A7F3-C7A8053D8AD8}">
      <dgm:prSet/>
      <dgm:spPr/>
      <dgm:t>
        <a:bodyPr/>
        <a:lstStyle/>
        <a:p>
          <a:endParaRPr lang="en-US"/>
        </a:p>
      </dgm:t>
    </dgm:pt>
    <dgm:pt modelId="{71F83CD5-5ACC-4735-9823-CDD9AF68DA19}" type="pres">
      <dgm:prSet presAssocID="{37D55ED4-5631-4C02-87F0-B89858C76CBE}" presName="outerComposite" presStyleCnt="0">
        <dgm:presLayoutVars>
          <dgm:chMax val="5"/>
          <dgm:dir/>
          <dgm:resizeHandles val="exact"/>
        </dgm:presLayoutVars>
      </dgm:prSet>
      <dgm:spPr/>
    </dgm:pt>
    <dgm:pt modelId="{A0887C22-04C7-4F47-9DEC-D369F01B658E}" type="pres">
      <dgm:prSet presAssocID="{37D55ED4-5631-4C02-87F0-B89858C76CBE}" presName="dummyMaxCanvas" presStyleCnt="0">
        <dgm:presLayoutVars/>
      </dgm:prSet>
      <dgm:spPr/>
    </dgm:pt>
    <dgm:pt modelId="{40465D65-4194-4F09-8D08-979D9F82B8A4}" type="pres">
      <dgm:prSet presAssocID="{37D55ED4-5631-4C02-87F0-B89858C76CBE}" presName="FourNodes_1" presStyleLbl="node1" presStyleIdx="0" presStyleCnt="4">
        <dgm:presLayoutVars>
          <dgm:bulletEnabled val="1"/>
        </dgm:presLayoutVars>
      </dgm:prSet>
      <dgm:spPr/>
    </dgm:pt>
    <dgm:pt modelId="{9483DCAA-1578-445A-9BAE-12D86EFEE167}" type="pres">
      <dgm:prSet presAssocID="{37D55ED4-5631-4C02-87F0-B89858C76CBE}" presName="FourNodes_2" presStyleLbl="node1" presStyleIdx="1" presStyleCnt="4">
        <dgm:presLayoutVars>
          <dgm:bulletEnabled val="1"/>
        </dgm:presLayoutVars>
      </dgm:prSet>
      <dgm:spPr/>
    </dgm:pt>
    <dgm:pt modelId="{6D225711-D1DC-468A-92A6-791C8005F5DB}" type="pres">
      <dgm:prSet presAssocID="{37D55ED4-5631-4C02-87F0-B89858C76CBE}" presName="FourNodes_3" presStyleLbl="node1" presStyleIdx="2" presStyleCnt="4">
        <dgm:presLayoutVars>
          <dgm:bulletEnabled val="1"/>
        </dgm:presLayoutVars>
      </dgm:prSet>
      <dgm:spPr/>
    </dgm:pt>
    <dgm:pt modelId="{88E318F3-20C0-4A15-BDD0-21E97C3CB7DA}" type="pres">
      <dgm:prSet presAssocID="{37D55ED4-5631-4C02-87F0-B89858C76CBE}" presName="FourNodes_4" presStyleLbl="node1" presStyleIdx="3" presStyleCnt="4">
        <dgm:presLayoutVars>
          <dgm:bulletEnabled val="1"/>
        </dgm:presLayoutVars>
      </dgm:prSet>
      <dgm:spPr/>
    </dgm:pt>
    <dgm:pt modelId="{D5BEB5BE-E6DC-4571-8101-7398F8B6F6B5}" type="pres">
      <dgm:prSet presAssocID="{37D55ED4-5631-4C02-87F0-B89858C76CBE}" presName="FourConn_1-2" presStyleLbl="fgAccFollowNode1" presStyleIdx="0" presStyleCnt="3">
        <dgm:presLayoutVars>
          <dgm:bulletEnabled val="1"/>
        </dgm:presLayoutVars>
      </dgm:prSet>
      <dgm:spPr/>
    </dgm:pt>
    <dgm:pt modelId="{FF31A9AF-42F2-4565-AF32-0766FCC538E4}" type="pres">
      <dgm:prSet presAssocID="{37D55ED4-5631-4C02-87F0-B89858C76CBE}" presName="FourConn_2-3" presStyleLbl="fgAccFollowNode1" presStyleIdx="1" presStyleCnt="3">
        <dgm:presLayoutVars>
          <dgm:bulletEnabled val="1"/>
        </dgm:presLayoutVars>
      </dgm:prSet>
      <dgm:spPr/>
    </dgm:pt>
    <dgm:pt modelId="{A752F06E-77E2-4520-BB63-3E22714B5FB9}" type="pres">
      <dgm:prSet presAssocID="{37D55ED4-5631-4C02-87F0-B89858C76CBE}" presName="FourConn_3-4" presStyleLbl="fgAccFollowNode1" presStyleIdx="2" presStyleCnt="3">
        <dgm:presLayoutVars>
          <dgm:bulletEnabled val="1"/>
        </dgm:presLayoutVars>
      </dgm:prSet>
      <dgm:spPr/>
    </dgm:pt>
    <dgm:pt modelId="{EC8CB1B3-46B3-4456-BE7E-049708E2FA32}" type="pres">
      <dgm:prSet presAssocID="{37D55ED4-5631-4C02-87F0-B89858C76CBE}" presName="FourNodes_1_text" presStyleLbl="node1" presStyleIdx="3" presStyleCnt="4">
        <dgm:presLayoutVars>
          <dgm:bulletEnabled val="1"/>
        </dgm:presLayoutVars>
      </dgm:prSet>
      <dgm:spPr/>
    </dgm:pt>
    <dgm:pt modelId="{A8719D32-DF53-4F16-9E32-E14D58A3B00C}" type="pres">
      <dgm:prSet presAssocID="{37D55ED4-5631-4C02-87F0-B89858C76CBE}" presName="FourNodes_2_text" presStyleLbl="node1" presStyleIdx="3" presStyleCnt="4">
        <dgm:presLayoutVars>
          <dgm:bulletEnabled val="1"/>
        </dgm:presLayoutVars>
      </dgm:prSet>
      <dgm:spPr/>
    </dgm:pt>
    <dgm:pt modelId="{431C24B8-DE5A-482A-97F6-881DAFA7A334}" type="pres">
      <dgm:prSet presAssocID="{37D55ED4-5631-4C02-87F0-B89858C76CBE}" presName="FourNodes_3_text" presStyleLbl="node1" presStyleIdx="3" presStyleCnt="4">
        <dgm:presLayoutVars>
          <dgm:bulletEnabled val="1"/>
        </dgm:presLayoutVars>
      </dgm:prSet>
      <dgm:spPr/>
    </dgm:pt>
    <dgm:pt modelId="{A5882DDC-1958-406A-A4AA-111DBB1455F6}" type="pres">
      <dgm:prSet presAssocID="{37D55ED4-5631-4C02-87F0-B89858C76CBE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6398C402-B70B-4CF7-9F60-DA884B7661BC}" type="presOf" srcId="{CD1ABE48-C931-440A-9E60-86754D98A40C}" destId="{40465D65-4194-4F09-8D08-979D9F82B8A4}" srcOrd="0" destOrd="0" presId="urn:microsoft.com/office/officeart/2005/8/layout/vProcess5"/>
    <dgm:cxn modelId="{246D9F10-CD71-4726-927A-EB914418E9F7}" type="presOf" srcId="{37D55ED4-5631-4C02-87F0-B89858C76CBE}" destId="{71F83CD5-5ACC-4735-9823-CDD9AF68DA19}" srcOrd="0" destOrd="0" presId="urn:microsoft.com/office/officeart/2005/8/layout/vProcess5"/>
    <dgm:cxn modelId="{8B56A11C-1338-48F2-8560-F6FC86C7133B}" type="presOf" srcId="{CBFE5CB3-1EF9-4FA7-81E7-107FB4005892}" destId="{88E318F3-20C0-4A15-BDD0-21E97C3CB7DA}" srcOrd="0" destOrd="0" presId="urn:microsoft.com/office/officeart/2005/8/layout/vProcess5"/>
    <dgm:cxn modelId="{BB803129-754A-4E5D-A7F3-C7A8053D8AD8}" srcId="{37D55ED4-5631-4C02-87F0-B89858C76CBE}" destId="{CBFE5CB3-1EF9-4FA7-81E7-107FB4005892}" srcOrd="3" destOrd="0" parTransId="{3CF13CEA-9741-45D6-8DED-1849CD670731}" sibTransId="{F003EEEA-9BAB-4AF7-8889-A935DC4F43DF}"/>
    <dgm:cxn modelId="{702AFA30-7BB7-43CA-983E-9ED52E43C628}" type="presOf" srcId="{CBFE5CB3-1EF9-4FA7-81E7-107FB4005892}" destId="{A5882DDC-1958-406A-A4AA-111DBB1455F6}" srcOrd="1" destOrd="0" presId="urn:microsoft.com/office/officeart/2005/8/layout/vProcess5"/>
    <dgm:cxn modelId="{EAC23C36-639C-467D-9DCA-772C25CA03C2}" type="presOf" srcId="{CD1ABE48-C931-440A-9E60-86754D98A40C}" destId="{EC8CB1B3-46B3-4456-BE7E-049708E2FA32}" srcOrd="1" destOrd="0" presId="urn:microsoft.com/office/officeart/2005/8/layout/vProcess5"/>
    <dgm:cxn modelId="{BB584D5B-DD15-41D2-91FE-DE533CA438E7}" type="presOf" srcId="{7E09F3E1-C784-408C-B872-505B7CCC1055}" destId="{FF31A9AF-42F2-4565-AF32-0766FCC538E4}" srcOrd="0" destOrd="0" presId="urn:microsoft.com/office/officeart/2005/8/layout/vProcess5"/>
    <dgm:cxn modelId="{63552A5D-701E-4D05-AFAC-44BA5F924E78}" srcId="{37D55ED4-5631-4C02-87F0-B89858C76CBE}" destId="{CD1ABE48-C931-440A-9E60-86754D98A40C}" srcOrd="0" destOrd="0" parTransId="{9AF5E0B7-6963-41E3-A531-47BC84AD5D26}" sibTransId="{1AB0D60B-9482-4A9F-B639-7C2EF6CFFC49}"/>
    <dgm:cxn modelId="{805DEB86-170A-45EF-A29C-BFCBCA4DFE8C}" srcId="{37D55ED4-5631-4C02-87F0-B89858C76CBE}" destId="{C6B8309F-12D5-4C27-9126-2F7AB64054FC}" srcOrd="2" destOrd="0" parTransId="{45440A6D-275A-4967-9BD5-4B417AD59B6A}" sibTransId="{0789E7DC-85FE-4447-A718-2E65260F0350}"/>
    <dgm:cxn modelId="{93EE6F87-446C-407A-86B0-E4E8A9CFC576}" type="presOf" srcId="{C6B8309F-12D5-4C27-9126-2F7AB64054FC}" destId="{6D225711-D1DC-468A-92A6-791C8005F5DB}" srcOrd="0" destOrd="0" presId="urn:microsoft.com/office/officeart/2005/8/layout/vProcess5"/>
    <dgm:cxn modelId="{500B0BA5-F4A9-413F-A2B3-989B575C03CA}" type="presOf" srcId="{1AB0D60B-9482-4A9F-B639-7C2EF6CFFC49}" destId="{D5BEB5BE-E6DC-4571-8101-7398F8B6F6B5}" srcOrd="0" destOrd="0" presId="urn:microsoft.com/office/officeart/2005/8/layout/vProcess5"/>
    <dgm:cxn modelId="{832F3BA7-56DF-46F8-BF17-BA01C20DE1F7}" type="presOf" srcId="{697409E3-418D-40FF-865C-D90F1C7031D0}" destId="{A8719D32-DF53-4F16-9E32-E14D58A3B00C}" srcOrd="1" destOrd="0" presId="urn:microsoft.com/office/officeart/2005/8/layout/vProcess5"/>
    <dgm:cxn modelId="{CA39A4B7-E63C-4D9B-AA8E-6D9ECE2C94F5}" type="presOf" srcId="{0789E7DC-85FE-4447-A718-2E65260F0350}" destId="{A752F06E-77E2-4520-BB63-3E22714B5FB9}" srcOrd="0" destOrd="0" presId="urn:microsoft.com/office/officeart/2005/8/layout/vProcess5"/>
    <dgm:cxn modelId="{23780FC3-151D-4549-84C0-AB6493E15333}" type="presOf" srcId="{697409E3-418D-40FF-865C-D90F1C7031D0}" destId="{9483DCAA-1578-445A-9BAE-12D86EFEE167}" srcOrd="0" destOrd="0" presId="urn:microsoft.com/office/officeart/2005/8/layout/vProcess5"/>
    <dgm:cxn modelId="{E24CE3E1-D6E9-4686-AC3B-6EF87EF489EE}" srcId="{37D55ED4-5631-4C02-87F0-B89858C76CBE}" destId="{697409E3-418D-40FF-865C-D90F1C7031D0}" srcOrd="1" destOrd="0" parTransId="{A07FF8BE-555E-40DD-9164-07A70F7DAD2D}" sibTransId="{7E09F3E1-C784-408C-B872-505B7CCC1055}"/>
    <dgm:cxn modelId="{4DE5C0FF-5C4B-4B1F-A1F1-6FB0BA9EBC18}" type="presOf" srcId="{C6B8309F-12D5-4C27-9126-2F7AB64054FC}" destId="{431C24B8-DE5A-482A-97F6-881DAFA7A334}" srcOrd="1" destOrd="0" presId="urn:microsoft.com/office/officeart/2005/8/layout/vProcess5"/>
    <dgm:cxn modelId="{738C4640-60D3-4E25-9D71-073AFBA5E4DA}" type="presParOf" srcId="{71F83CD5-5ACC-4735-9823-CDD9AF68DA19}" destId="{A0887C22-04C7-4F47-9DEC-D369F01B658E}" srcOrd="0" destOrd="0" presId="urn:microsoft.com/office/officeart/2005/8/layout/vProcess5"/>
    <dgm:cxn modelId="{3CAEDA78-271C-4B12-8C5C-1A6AEFAF32F3}" type="presParOf" srcId="{71F83CD5-5ACC-4735-9823-CDD9AF68DA19}" destId="{40465D65-4194-4F09-8D08-979D9F82B8A4}" srcOrd="1" destOrd="0" presId="urn:microsoft.com/office/officeart/2005/8/layout/vProcess5"/>
    <dgm:cxn modelId="{6ABC7C14-4E48-44D3-B631-2E940790AD5E}" type="presParOf" srcId="{71F83CD5-5ACC-4735-9823-CDD9AF68DA19}" destId="{9483DCAA-1578-445A-9BAE-12D86EFEE167}" srcOrd="2" destOrd="0" presId="urn:microsoft.com/office/officeart/2005/8/layout/vProcess5"/>
    <dgm:cxn modelId="{BECD6D66-4036-43B5-8D3D-EC28AA798AB1}" type="presParOf" srcId="{71F83CD5-5ACC-4735-9823-CDD9AF68DA19}" destId="{6D225711-D1DC-468A-92A6-791C8005F5DB}" srcOrd="3" destOrd="0" presId="urn:microsoft.com/office/officeart/2005/8/layout/vProcess5"/>
    <dgm:cxn modelId="{E8B6F7B9-E9B2-4ACD-B8A1-1B5DCC3DC590}" type="presParOf" srcId="{71F83CD5-5ACC-4735-9823-CDD9AF68DA19}" destId="{88E318F3-20C0-4A15-BDD0-21E97C3CB7DA}" srcOrd="4" destOrd="0" presId="urn:microsoft.com/office/officeart/2005/8/layout/vProcess5"/>
    <dgm:cxn modelId="{B313D09D-341B-49E6-BCA3-AD41E931C5EA}" type="presParOf" srcId="{71F83CD5-5ACC-4735-9823-CDD9AF68DA19}" destId="{D5BEB5BE-E6DC-4571-8101-7398F8B6F6B5}" srcOrd="5" destOrd="0" presId="urn:microsoft.com/office/officeart/2005/8/layout/vProcess5"/>
    <dgm:cxn modelId="{1F94461A-B145-4075-89BA-9BE9396FECF1}" type="presParOf" srcId="{71F83CD5-5ACC-4735-9823-CDD9AF68DA19}" destId="{FF31A9AF-42F2-4565-AF32-0766FCC538E4}" srcOrd="6" destOrd="0" presId="urn:microsoft.com/office/officeart/2005/8/layout/vProcess5"/>
    <dgm:cxn modelId="{3A584A0C-D109-4E20-B732-CF82674138B9}" type="presParOf" srcId="{71F83CD5-5ACC-4735-9823-CDD9AF68DA19}" destId="{A752F06E-77E2-4520-BB63-3E22714B5FB9}" srcOrd="7" destOrd="0" presId="urn:microsoft.com/office/officeart/2005/8/layout/vProcess5"/>
    <dgm:cxn modelId="{A2ADE0F7-90D2-4E2D-8AF1-CE6610F02087}" type="presParOf" srcId="{71F83CD5-5ACC-4735-9823-CDD9AF68DA19}" destId="{EC8CB1B3-46B3-4456-BE7E-049708E2FA32}" srcOrd="8" destOrd="0" presId="urn:microsoft.com/office/officeart/2005/8/layout/vProcess5"/>
    <dgm:cxn modelId="{B044A0BA-D1E2-48A0-9A23-FC7EE9BD1B21}" type="presParOf" srcId="{71F83CD5-5ACC-4735-9823-CDD9AF68DA19}" destId="{A8719D32-DF53-4F16-9E32-E14D58A3B00C}" srcOrd="9" destOrd="0" presId="urn:microsoft.com/office/officeart/2005/8/layout/vProcess5"/>
    <dgm:cxn modelId="{56C2C5FF-18ED-47EE-8444-EC8DD3792903}" type="presParOf" srcId="{71F83CD5-5ACC-4735-9823-CDD9AF68DA19}" destId="{431C24B8-DE5A-482A-97F6-881DAFA7A334}" srcOrd="10" destOrd="0" presId="urn:microsoft.com/office/officeart/2005/8/layout/vProcess5"/>
    <dgm:cxn modelId="{23CA4F5D-B025-4261-A625-3A4381166AE1}" type="presParOf" srcId="{71F83CD5-5ACC-4735-9823-CDD9AF68DA19}" destId="{A5882DDC-1958-406A-A4AA-111DBB1455F6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465D65-4194-4F09-8D08-979D9F82B8A4}">
      <dsp:nvSpPr>
        <dsp:cNvPr id="0" name=""/>
        <dsp:cNvSpPr/>
      </dsp:nvSpPr>
      <dsp:spPr>
        <a:xfrm>
          <a:off x="0" y="0"/>
          <a:ext cx="5077968" cy="11650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The changing consumer</a:t>
          </a:r>
          <a:endParaRPr lang="en-US" sz="2000" kern="1200" dirty="0"/>
        </a:p>
      </dsp:txBody>
      <dsp:txXfrm>
        <a:off x="34123" y="34123"/>
        <a:ext cx="3722362" cy="1096785"/>
      </dsp:txXfrm>
    </dsp:sp>
    <dsp:sp modelId="{9483DCAA-1578-445A-9BAE-12D86EFEE167}">
      <dsp:nvSpPr>
        <dsp:cNvPr id="0" name=""/>
        <dsp:cNvSpPr/>
      </dsp:nvSpPr>
      <dsp:spPr>
        <a:xfrm>
          <a:off x="425279" y="1376855"/>
          <a:ext cx="5077968" cy="11650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/>
            <a:t>They want meaningful relevance</a:t>
          </a:r>
          <a:r>
            <a:rPr lang="en-GB" sz="1500" kern="1200"/>
            <a:t>. Not a flood of information, but a flow of respect. Not bombardment, but anticipation. Not intrusion, but understanding. </a:t>
          </a:r>
          <a:endParaRPr lang="en-US" sz="1500" kern="1200"/>
        </a:p>
      </dsp:txBody>
      <dsp:txXfrm>
        <a:off x="459402" y="1410978"/>
        <a:ext cx="3827171" cy="1096785"/>
      </dsp:txXfrm>
    </dsp:sp>
    <dsp:sp modelId="{6D225711-D1DC-468A-92A6-791C8005F5DB}">
      <dsp:nvSpPr>
        <dsp:cNvPr id="0" name=""/>
        <dsp:cNvSpPr/>
      </dsp:nvSpPr>
      <dsp:spPr>
        <a:xfrm>
          <a:off x="844212" y="2753710"/>
          <a:ext cx="5077968" cy="11650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AI systems build </a:t>
          </a:r>
          <a:r>
            <a:rPr lang="en-GB" sz="1500" b="1" kern="1200"/>
            <a:t>subtle psychological profiles, micro‑signals, timing rhythms –</a:t>
          </a:r>
          <a:r>
            <a:rPr lang="en-GB" sz="1500" kern="1200"/>
            <a:t> </a:t>
          </a:r>
          <a:endParaRPr lang="en-US" sz="1500" kern="1200"/>
        </a:p>
      </dsp:txBody>
      <dsp:txXfrm>
        <a:off x="878335" y="2787833"/>
        <a:ext cx="3833519" cy="1096785"/>
      </dsp:txXfrm>
    </dsp:sp>
    <dsp:sp modelId="{88E318F3-20C0-4A15-BDD0-21E97C3CB7DA}">
      <dsp:nvSpPr>
        <dsp:cNvPr id="0" name=""/>
        <dsp:cNvSpPr/>
      </dsp:nvSpPr>
      <dsp:spPr>
        <a:xfrm>
          <a:off x="1269492" y="4130566"/>
          <a:ext cx="5077968" cy="11650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So retail is shifting toward anticipatory systems: </a:t>
          </a:r>
          <a:r>
            <a:rPr lang="en-GB" sz="1500" b="1" kern="1200"/>
            <a:t>AI that predicts need before need is spoken.</a:t>
          </a:r>
          <a:endParaRPr lang="en-US" sz="1500" kern="1200"/>
        </a:p>
      </dsp:txBody>
      <dsp:txXfrm>
        <a:off x="1303615" y="4164689"/>
        <a:ext cx="3827171" cy="1096785"/>
      </dsp:txXfrm>
    </dsp:sp>
    <dsp:sp modelId="{D5BEB5BE-E6DC-4571-8101-7398F8B6F6B5}">
      <dsp:nvSpPr>
        <dsp:cNvPr id="0" name=""/>
        <dsp:cNvSpPr/>
      </dsp:nvSpPr>
      <dsp:spPr>
        <a:xfrm>
          <a:off x="4320697" y="892308"/>
          <a:ext cx="757270" cy="75727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/>
        </a:p>
      </dsp:txBody>
      <dsp:txXfrm>
        <a:off x="4491083" y="892308"/>
        <a:ext cx="416498" cy="569846"/>
      </dsp:txXfrm>
    </dsp:sp>
    <dsp:sp modelId="{FF31A9AF-42F2-4565-AF32-0766FCC538E4}">
      <dsp:nvSpPr>
        <dsp:cNvPr id="0" name=""/>
        <dsp:cNvSpPr/>
      </dsp:nvSpPr>
      <dsp:spPr>
        <a:xfrm>
          <a:off x="4745977" y="2269163"/>
          <a:ext cx="757270" cy="75727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/>
        </a:p>
      </dsp:txBody>
      <dsp:txXfrm>
        <a:off x="4916363" y="2269163"/>
        <a:ext cx="416498" cy="569846"/>
      </dsp:txXfrm>
    </dsp:sp>
    <dsp:sp modelId="{A752F06E-77E2-4520-BB63-3E22714B5FB9}">
      <dsp:nvSpPr>
        <dsp:cNvPr id="0" name=""/>
        <dsp:cNvSpPr/>
      </dsp:nvSpPr>
      <dsp:spPr>
        <a:xfrm>
          <a:off x="5164909" y="3646019"/>
          <a:ext cx="757270" cy="75727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/>
        </a:p>
      </dsp:txBody>
      <dsp:txXfrm>
        <a:off x="5335295" y="3646019"/>
        <a:ext cx="416498" cy="5698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4EC0C0-700B-48D4-B32E-C3DFF093E7F8}" type="datetimeFigureOut">
              <a:rPr lang="en-GB" smtClean="0"/>
              <a:t>11/05/2026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FFCDA8-27AC-40CC-A5FB-8148AEE563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171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FFCDA8-27AC-40CC-A5FB-8148AEE563A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60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EB46B8FB-F6A2-5F47-A6CD-A7E17E69270F}"/>
              </a:ext>
            </a:extLst>
          </p:cNvPr>
          <p:cNvGrpSpPr/>
          <p:nvPr/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419BDE93-3EC2-4E4D-BC0B-417378F49EDA}"/>
                </a:ext>
              </a:extLst>
            </p:cNvPr>
            <p:cNvSpPr/>
            <p:nvPr/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FE21F82F-1EE5-8240-97F8-387DF0253FCE}"/>
                </a:ext>
              </a:extLst>
            </p:cNvPr>
            <p:cNvSpPr/>
            <p:nvPr/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AE1903E3-6B5F-6B4C-9A1F-62628A050AEB}"/>
                </a:ext>
              </a:extLst>
            </p:cNvPr>
            <p:cNvSpPr/>
            <p:nvPr/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F7C55863-3B37-0743-B001-1A970033FBA8}"/>
                </a:ext>
              </a:extLst>
            </p:cNvPr>
            <p:cNvSpPr/>
            <p:nvPr/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932B4C24-3A58-924C-B79A-D961EF7C2C48}"/>
                </a:ext>
              </a:extLst>
            </p:cNvPr>
            <p:cNvSpPr/>
            <p:nvPr/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21EF52E0-D2CF-544F-93A6-4D7B45A0483A}"/>
                </a:ext>
              </a:extLst>
            </p:cNvPr>
            <p:cNvSpPr/>
            <p:nvPr/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6966CFE5-1C8C-2E4F-9B2D-A8438F5A5322}"/>
                </a:ext>
              </a:extLst>
            </p:cNvPr>
            <p:cNvSpPr/>
            <p:nvPr/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9FD29EF3-A5B2-554A-A307-6BE1BCE8AF03}"/>
                </a:ext>
              </a:extLst>
            </p:cNvPr>
            <p:cNvSpPr/>
            <p:nvPr/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AC1ECAD8-0CF2-934D-AA1E-C108208CDE6F}"/>
                </a:ext>
              </a:extLst>
            </p:cNvPr>
            <p:cNvSpPr/>
            <p:nvPr/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DB14DED1-3A58-8C4D-902E-2A9F34043F61}"/>
                </a:ext>
              </a:extLst>
            </p:cNvPr>
            <p:cNvSpPr/>
            <p:nvPr/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65D65157-5719-0341-A807-A8956595FB4C}"/>
                </a:ext>
              </a:extLst>
            </p:cNvPr>
            <p:cNvSpPr/>
            <p:nvPr/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A7F23F74-B777-2A4C-8EF9-E798880D5942}"/>
                </a:ext>
              </a:extLst>
            </p:cNvPr>
            <p:cNvSpPr/>
            <p:nvPr/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E3B9A050-0AE1-1D4B-A2AC-6EEF64B106D9}"/>
                </a:ext>
              </a:extLst>
            </p:cNvPr>
            <p:cNvSpPr/>
            <p:nvPr/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C424FE38-F803-8D47-BF56-1B18EC2B1F03}"/>
                </a:ext>
              </a:extLst>
            </p:cNvPr>
            <p:cNvSpPr/>
            <p:nvPr/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E37187F2-9212-0641-97D0-1ACD50B748A8}"/>
                </a:ext>
              </a:extLst>
            </p:cNvPr>
            <p:cNvSpPr/>
            <p:nvPr/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C760C651-2AC4-564E-BEAA-AB7FAFE7F79F}"/>
                </a:ext>
              </a:extLst>
            </p:cNvPr>
            <p:cNvSpPr/>
            <p:nvPr/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58B0A1B8-5BA3-3548-9511-B4904D05264B}"/>
                </a:ext>
              </a:extLst>
            </p:cNvPr>
            <p:cNvSpPr/>
            <p:nvPr/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424CD779-EE9A-214D-9488-767327E373AA}"/>
                </a:ext>
              </a:extLst>
            </p:cNvPr>
            <p:cNvSpPr/>
            <p:nvPr/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630D08C6-9EFB-8540-875F-2A55DED2AAE3}"/>
                </a:ext>
              </a:extLst>
            </p:cNvPr>
            <p:cNvSpPr/>
            <p:nvPr/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D7E8DA86-1294-4641-9C52-6E153150641C}"/>
                </a:ext>
              </a:extLst>
            </p:cNvPr>
            <p:cNvSpPr/>
            <p:nvPr/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011063C9-2A43-3348-A018-F27FACAA778D}"/>
                </a:ext>
              </a:extLst>
            </p:cNvPr>
            <p:cNvSpPr/>
            <p:nvPr/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EE85C7DE-D965-244F-BD95-3A05FF4AAC61}"/>
                </a:ext>
              </a:extLst>
            </p:cNvPr>
            <p:cNvSpPr/>
            <p:nvPr/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315A1389-149A-3342-A863-637D42FDB28D}"/>
                </a:ext>
              </a:extLst>
            </p:cNvPr>
            <p:cNvSpPr/>
            <p:nvPr/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B149CC6F-B6C6-BE46-B451-1BF7D47A8936}"/>
                </a:ext>
              </a:extLst>
            </p:cNvPr>
            <p:cNvSpPr/>
            <p:nvPr/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DAB39E9-6F50-3F4B-9DDB-FC0E0CA993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150" y="768334"/>
            <a:ext cx="5066001" cy="2866405"/>
          </a:xfrm>
        </p:spPr>
        <p:txBody>
          <a:bodyPr anchor="t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B2C33E-E9A6-304D-BBCB-97AD0B213C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5150" y="4283239"/>
            <a:ext cx="5066001" cy="1475177"/>
          </a:xfrm>
        </p:spPr>
        <p:txBody>
          <a:bodyPr anchor="b"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C75C4-E533-BE48-B528-D1A278BC39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6928" y="457200"/>
            <a:ext cx="3608205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fld id="{A5B0A250-5CC0-1746-B209-08E8B0DAE6AF}" type="datetimeFigureOut">
              <a:rPr lang="en-US" smtClean="0"/>
              <a:pPr algn="l"/>
              <a:t>5/11/2026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09BA8A-EF83-434D-A90E-0805D1104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FDDE0-90B9-AD4E-B0EB-E7464FA9C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7335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33A3282-0389-C547-8CA6-7F3E7F27B34D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527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7ED46EE4-CE67-DD46-A751-9FEA049A22B8}"/>
              </a:ext>
            </a:extLst>
          </p:cNvPr>
          <p:cNvGrpSpPr/>
          <p:nvPr/>
        </p:nvGrpSpPr>
        <p:grpSpPr>
          <a:xfrm>
            <a:off x="8928528" y="0"/>
            <a:ext cx="3263472" cy="6858000"/>
            <a:chOff x="8928528" y="0"/>
            <a:chExt cx="3263472" cy="6858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55C5B70-D34F-8A49-B220-808CE2BBB7F3}"/>
                </a:ext>
              </a:extLst>
            </p:cNvPr>
            <p:cNvSpPr/>
            <p:nvPr/>
          </p:nvSpPr>
          <p:spPr>
            <a:xfrm>
              <a:off x="8928528" y="491812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BBFE624-6DBD-8541-B43B-180C0AFA21F0}"/>
                </a:ext>
              </a:extLst>
            </p:cNvPr>
            <p:cNvSpPr/>
            <p:nvPr/>
          </p:nvSpPr>
          <p:spPr>
            <a:xfrm>
              <a:off x="8928528" y="0"/>
              <a:ext cx="1130724" cy="565573"/>
            </a:xfrm>
            <a:custGeom>
              <a:avLst/>
              <a:gdLst>
                <a:gd name="connsiteX0" fmla="*/ 22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6E01AC23-2120-A542-B140-5A29AA27A2C8}"/>
                </a:ext>
              </a:extLst>
            </p:cNvPr>
            <p:cNvSpPr/>
            <p:nvPr/>
          </p:nvSpPr>
          <p:spPr>
            <a:xfrm>
              <a:off x="10291391" y="6292417"/>
              <a:ext cx="1130724" cy="565583"/>
            </a:xfrm>
            <a:custGeom>
              <a:avLst/>
              <a:gdLst>
                <a:gd name="connsiteX0" fmla="*/ 565362 w 1130724"/>
                <a:gd name="connsiteY0" fmla="*/ 0 h 565583"/>
                <a:gd name="connsiteX1" fmla="*/ 1130724 w 1130724"/>
                <a:gd name="connsiteY1" fmla="*/ 565362 h 565583"/>
                <a:gd name="connsiteX2" fmla="*/ 1130702 w 1130724"/>
                <a:gd name="connsiteY2" fmla="*/ 565583 h 565583"/>
                <a:gd name="connsiteX3" fmla="*/ 22 w 1130724"/>
                <a:gd name="connsiteY3" fmla="*/ 565583 h 565583"/>
                <a:gd name="connsiteX4" fmla="*/ 0 w 1130724"/>
                <a:gd name="connsiteY4" fmla="*/ 565362 h 565583"/>
                <a:gd name="connsiteX5" fmla="*/ 565362 w 1130724"/>
                <a:gd name="connsiteY5" fmla="*/ 0 h 56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54689C0-9C35-9B4D-906B-DA287DA55A38}"/>
                </a:ext>
              </a:extLst>
            </p:cNvPr>
            <p:cNvSpPr/>
            <p:nvPr/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96570F0-11E0-6147-9053-E3A4B5DBA0E4}"/>
                </a:ext>
              </a:extLst>
            </p:cNvPr>
            <p:cNvSpPr/>
            <p:nvPr/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BDD97F6-A366-B54A-B889-42E97AFEDE37}"/>
                </a:ext>
              </a:extLst>
            </p:cNvPr>
            <p:cNvSpPr/>
            <p:nvPr/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58E853BC-EE80-374B-B823-8D51A948C4CF}"/>
                </a:ext>
              </a:extLst>
            </p:cNvPr>
            <p:cNvSpPr/>
            <p:nvPr/>
          </p:nvSpPr>
          <p:spPr>
            <a:xfrm>
              <a:off x="10291392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4B5B70B1-649D-9848-B5D4-6DE04D55F5F0}"/>
                </a:ext>
              </a:extLst>
            </p:cNvPr>
            <p:cNvSpPr/>
            <p:nvPr/>
          </p:nvSpPr>
          <p:spPr>
            <a:xfrm>
              <a:off x="11654256" y="6295201"/>
              <a:ext cx="537744" cy="562799"/>
            </a:xfrm>
            <a:custGeom>
              <a:avLst/>
              <a:gdLst>
                <a:gd name="connsiteX0" fmla="*/ 537744 w 537744"/>
                <a:gd name="connsiteY0" fmla="*/ 0 h 562799"/>
                <a:gd name="connsiteX1" fmla="*/ 537744 w 537744"/>
                <a:gd name="connsiteY1" fmla="*/ 562799 h 562799"/>
                <a:gd name="connsiteX2" fmla="*/ 22 w 537744"/>
                <a:gd name="connsiteY2" fmla="*/ 562799 h 562799"/>
                <a:gd name="connsiteX3" fmla="*/ 0 w 537744"/>
                <a:gd name="connsiteY3" fmla="*/ 562578 h 562799"/>
                <a:gd name="connsiteX4" fmla="*/ 451422 w 537744"/>
                <a:gd name="connsiteY4" fmla="*/ 8702 h 56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46A2092A-2157-0A49-937F-BBAE14687DE7}"/>
                </a:ext>
              </a:extLst>
            </p:cNvPr>
            <p:cNvSpPr/>
            <p:nvPr/>
          </p:nvSpPr>
          <p:spPr>
            <a:xfrm>
              <a:off x="11654256" y="4923687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F092371E-D526-AF43-816F-F7AEBA9FF166}"/>
                </a:ext>
              </a:extLst>
            </p:cNvPr>
            <p:cNvSpPr/>
            <p:nvPr/>
          </p:nvSpPr>
          <p:spPr>
            <a:xfrm>
              <a:off x="11654256" y="3552173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06995714-B51E-E84A-9FD5-3AD33004E517}"/>
                </a:ext>
              </a:extLst>
            </p:cNvPr>
            <p:cNvSpPr/>
            <p:nvPr/>
          </p:nvSpPr>
          <p:spPr>
            <a:xfrm>
              <a:off x="11654256" y="2180659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0FDB0CC5-76AA-6E44-8376-4EE649C1DE42}"/>
                </a:ext>
              </a:extLst>
            </p:cNvPr>
            <p:cNvSpPr/>
            <p:nvPr/>
          </p:nvSpPr>
          <p:spPr>
            <a:xfrm>
              <a:off x="11654256" y="809146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3D981F0B-8982-1C45-8D7C-30E744003823}"/>
                </a:ext>
              </a:extLst>
            </p:cNvPr>
            <p:cNvSpPr/>
            <p:nvPr/>
          </p:nvSpPr>
          <p:spPr>
            <a:xfrm>
              <a:off x="11654256" y="0"/>
              <a:ext cx="537744" cy="562788"/>
            </a:xfrm>
            <a:custGeom>
              <a:avLst/>
              <a:gdLst>
                <a:gd name="connsiteX0" fmla="*/ 21 w 537744"/>
                <a:gd name="connsiteY0" fmla="*/ 0 h 562788"/>
                <a:gd name="connsiteX1" fmla="*/ 537744 w 537744"/>
                <a:gd name="connsiteY1" fmla="*/ 0 h 562788"/>
                <a:gd name="connsiteX2" fmla="*/ 537744 w 537744"/>
                <a:gd name="connsiteY2" fmla="*/ 562788 h 562788"/>
                <a:gd name="connsiteX3" fmla="*/ 451422 w 537744"/>
                <a:gd name="connsiteY3" fmla="*/ 554086 h 562788"/>
                <a:gd name="connsiteX4" fmla="*/ 0 w 537744"/>
                <a:gd name="connsiteY4" fmla="*/ 211 h 56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F76EEB7-1E87-0447-8CD6-DD220CF4E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8AE526-3A03-9B41-8C9F-27156E701C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08D72-182D-C947-B3F7-B74948D08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5/11/2026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6E396-D059-AF4D-A1D9-C1347978A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845B6-87C0-2F4A-8146-00E911CDF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480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78A912D-4325-C449-BF2E-F331A221C69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7335146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7171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C3803ECC-8207-244B-8051-94AA5304EDD9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F2E8536-821C-3846-A152-2001B7BA4BC9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7A02781-FFB4-C04E-97FB-78D26A9E8F1C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4C29607-37D2-7A4B-98E2-2C851CD6776C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12FC7BA-80CC-1C4E-B268-B3EEA08137F1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BEBC8FB1-96B9-D84A-BD2A-BC8410EBE012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A8455B4-A778-B44D-A7E8-C45A4846D9F7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407CCA-80EF-2B45-8F8C-7D5796A61B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950095" y="976630"/>
            <a:ext cx="2268507" cy="47845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A221C3-F2D3-FC4F-938B-4C4CAC737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65150" y="976630"/>
            <a:ext cx="8264057" cy="478459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61B46-3E9A-AC48-8C84-5B46EA1EC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9F8F49-5859-714C-8EE1-61A74F324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B6F69-3FFA-D94F-BA99-873D36F7F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31B40EC-87DB-A64F-9D4B-98A86F7CEFFF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5373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F0CAFDA3-320A-C24D-A7A1-20C1267EC987}"/>
              </a:ext>
            </a:extLst>
          </p:cNvPr>
          <p:cNvGrpSpPr/>
          <p:nvPr/>
        </p:nvGrpSpPr>
        <p:grpSpPr>
          <a:xfrm>
            <a:off x="8928528" y="0"/>
            <a:ext cx="3263472" cy="6858000"/>
            <a:chOff x="8928528" y="0"/>
            <a:chExt cx="3263472" cy="6858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2411669-6E2C-2243-99CD-6BC9D724FA1F}"/>
                </a:ext>
              </a:extLst>
            </p:cNvPr>
            <p:cNvSpPr/>
            <p:nvPr/>
          </p:nvSpPr>
          <p:spPr>
            <a:xfrm>
              <a:off x="8928528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C4E0C522-0F40-ED44-A700-F1BCD1CF74F5}"/>
                </a:ext>
              </a:extLst>
            </p:cNvPr>
            <p:cNvSpPr/>
            <p:nvPr/>
          </p:nvSpPr>
          <p:spPr>
            <a:xfrm>
              <a:off x="8928528" y="0"/>
              <a:ext cx="1130724" cy="565573"/>
            </a:xfrm>
            <a:custGeom>
              <a:avLst/>
              <a:gdLst>
                <a:gd name="connsiteX0" fmla="*/ 22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B79B4380-CBEC-C341-A10E-5EF9A8597959}"/>
                </a:ext>
              </a:extLst>
            </p:cNvPr>
            <p:cNvSpPr/>
            <p:nvPr/>
          </p:nvSpPr>
          <p:spPr>
            <a:xfrm>
              <a:off x="10291391" y="6292417"/>
              <a:ext cx="1130724" cy="565583"/>
            </a:xfrm>
            <a:custGeom>
              <a:avLst/>
              <a:gdLst>
                <a:gd name="connsiteX0" fmla="*/ 565362 w 1130724"/>
                <a:gd name="connsiteY0" fmla="*/ 0 h 565583"/>
                <a:gd name="connsiteX1" fmla="*/ 1130724 w 1130724"/>
                <a:gd name="connsiteY1" fmla="*/ 565362 h 565583"/>
                <a:gd name="connsiteX2" fmla="*/ 1130702 w 1130724"/>
                <a:gd name="connsiteY2" fmla="*/ 565583 h 565583"/>
                <a:gd name="connsiteX3" fmla="*/ 22 w 1130724"/>
                <a:gd name="connsiteY3" fmla="*/ 565583 h 565583"/>
                <a:gd name="connsiteX4" fmla="*/ 0 w 1130724"/>
                <a:gd name="connsiteY4" fmla="*/ 565362 h 565583"/>
                <a:gd name="connsiteX5" fmla="*/ 565362 w 1130724"/>
                <a:gd name="connsiteY5" fmla="*/ 0 h 56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04AD70E-5490-4C4E-A05D-D67949C51A74}"/>
                </a:ext>
              </a:extLst>
            </p:cNvPr>
            <p:cNvSpPr/>
            <p:nvPr/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28A8883-9F24-0047-92B7-45B3D2E7D9C0}"/>
                </a:ext>
              </a:extLst>
            </p:cNvPr>
            <p:cNvSpPr/>
            <p:nvPr/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AC3A3BB-FD2C-FB44-9478-FA87EF229D37}"/>
                </a:ext>
              </a:extLst>
            </p:cNvPr>
            <p:cNvSpPr/>
            <p:nvPr/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BF46B3B1-E981-BB40-B916-51A6D3851969}"/>
                </a:ext>
              </a:extLst>
            </p:cNvPr>
            <p:cNvSpPr/>
            <p:nvPr/>
          </p:nvSpPr>
          <p:spPr>
            <a:xfrm>
              <a:off x="10291392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EA7DAE92-7D6B-B042-83BE-047C8EC322A0}"/>
                </a:ext>
              </a:extLst>
            </p:cNvPr>
            <p:cNvSpPr/>
            <p:nvPr/>
          </p:nvSpPr>
          <p:spPr>
            <a:xfrm>
              <a:off x="11654256" y="6295201"/>
              <a:ext cx="537744" cy="562799"/>
            </a:xfrm>
            <a:custGeom>
              <a:avLst/>
              <a:gdLst>
                <a:gd name="connsiteX0" fmla="*/ 537744 w 537744"/>
                <a:gd name="connsiteY0" fmla="*/ 0 h 562799"/>
                <a:gd name="connsiteX1" fmla="*/ 537744 w 537744"/>
                <a:gd name="connsiteY1" fmla="*/ 562799 h 562799"/>
                <a:gd name="connsiteX2" fmla="*/ 22 w 537744"/>
                <a:gd name="connsiteY2" fmla="*/ 562799 h 562799"/>
                <a:gd name="connsiteX3" fmla="*/ 0 w 537744"/>
                <a:gd name="connsiteY3" fmla="*/ 562578 h 562799"/>
                <a:gd name="connsiteX4" fmla="*/ 451422 w 537744"/>
                <a:gd name="connsiteY4" fmla="*/ 8702 h 56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06AADCE6-4277-EA49-AF23-63B53CA6772A}"/>
                </a:ext>
              </a:extLst>
            </p:cNvPr>
            <p:cNvSpPr/>
            <p:nvPr/>
          </p:nvSpPr>
          <p:spPr>
            <a:xfrm>
              <a:off x="11654256" y="4923687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8CEA343-047B-DF4E-A7A8-881C7740EA36}"/>
                </a:ext>
              </a:extLst>
            </p:cNvPr>
            <p:cNvSpPr/>
            <p:nvPr/>
          </p:nvSpPr>
          <p:spPr>
            <a:xfrm>
              <a:off x="11654256" y="3552173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FCCBAA07-17CE-2740-AA04-AEDA5EAD2796}"/>
                </a:ext>
              </a:extLst>
            </p:cNvPr>
            <p:cNvSpPr/>
            <p:nvPr/>
          </p:nvSpPr>
          <p:spPr>
            <a:xfrm>
              <a:off x="11654256" y="2180659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BF15C430-7951-6040-BD4C-4E996E94480E}"/>
                </a:ext>
              </a:extLst>
            </p:cNvPr>
            <p:cNvSpPr/>
            <p:nvPr/>
          </p:nvSpPr>
          <p:spPr>
            <a:xfrm>
              <a:off x="11654256" y="809146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0B3467F9-370D-5C4C-9EDE-E0CA0E401568}"/>
                </a:ext>
              </a:extLst>
            </p:cNvPr>
            <p:cNvSpPr/>
            <p:nvPr/>
          </p:nvSpPr>
          <p:spPr>
            <a:xfrm>
              <a:off x="11654256" y="0"/>
              <a:ext cx="537744" cy="562788"/>
            </a:xfrm>
            <a:custGeom>
              <a:avLst/>
              <a:gdLst>
                <a:gd name="connsiteX0" fmla="*/ 21 w 537744"/>
                <a:gd name="connsiteY0" fmla="*/ 0 h 562788"/>
                <a:gd name="connsiteX1" fmla="*/ 537744 w 537744"/>
                <a:gd name="connsiteY1" fmla="*/ 0 h 562788"/>
                <a:gd name="connsiteX2" fmla="*/ 537744 w 537744"/>
                <a:gd name="connsiteY2" fmla="*/ 562788 h 562788"/>
                <a:gd name="connsiteX3" fmla="*/ 451422 w 537744"/>
                <a:gd name="connsiteY3" fmla="*/ 554086 h 562788"/>
                <a:gd name="connsiteX4" fmla="*/ 0 w 537744"/>
                <a:gd name="connsiteY4" fmla="*/ 211 h 56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52A1E4-52BA-534C-AECC-35C3CF44F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15675-65B4-E14F-9785-663A83B7B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676A1E-2332-684F-BDD2-687C166BD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5/11/2026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BB8CB0-B7BE-7D4F-B254-8A2F8AEC2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5A569-A063-8E40-B703-82B11D2A9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7169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231D73A-BA91-794F-8C09-4F4B41A6D08B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733583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9936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3ABDDED5-B489-454D-A72D-46C9473AB018}"/>
              </a:ext>
            </a:extLst>
          </p:cNvPr>
          <p:cNvGrpSpPr/>
          <p:nvPr/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6338A9A-49A1-B04D-B479-43604A5CD6D5}"/>
                </a:ext>
              </a:extLst>
            </p:cNvPr>
            <p:cNvSpPr/>
            <p:nvPr/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3151B6D8-101B-F34D-992A-1668DB5D0067}"/>
                </a:ext>
              </a:extLst>
            </p:cNvPr>
            <p:cNvSpPr/>
            <p:nvPr/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21D4DE71-EB1A-E74C-9364-5FEC5377F4EF}"/>
                </a:ext>
              </a:extLst>
            </p:cNvPr>
            <p:cNvSpPr/>
            <p:nvPr/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D99A5CD-9D3A-DA46-AD96-34B9DB522051}"/>
                </a:ext>
              </a:extLst>
            </p:cNvPr>
            <p:cNvSpPr/>
            <p:nvPr/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6537DF9-74F2-924C-9B63-22B100C80C92}"/>
                </a:ext>
              </a:extLst>
            </p:cNvPr>
            <p:cNvSpPr/>
            <p:nvPr/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7655457-8E4D-F34C-A595-66A45E9C3A1F}"/>
                </a:ext>
              </a:extLst>
            </p:cNvPr>
            <p:cNvSpPr/>
            <p:nvPr/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FB0E8D2C-8947-E44C-BC5F-F81B083DAA3E}"/>
                </a:ext>
              </a:extLst>
            </p:cNvPr>
            <p:cNvSpPr/>
            <p:nvPr/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ED57F45D-85B8-AC49-A2BA-E941F1BE7F15}"/>
                </a:ext>
              </a:extLst>
            </p:cNvPr>
            <p:cNvSpPr/>
            <p:nvPr/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A576359-CAE3-634C-8DF8-A834BCD7D668}"/>
                </a:ext>
              </a:extLst>
            </p:cNvPr>
            <p:cNvSpPr/>
            <p:nvPr/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16343F35-6601-BD4A-B9A5-25361D0453D2}"/>
                </a:ext>
              </a:extLst>
            </p:cNvPr>
            <p:cNvSpPr/>
            <p:nvPr/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5ED1C169-DCD9-9C4B-91B1-519621155A64}"/>
                </a:ext>
              </a:extLst>
            </p:cNvPr>
            <p:cNvSpPr/>
            <p:nvPr/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32328AC7-E0BC-0E46-A25B-11D523EC8100}"/>
                </a:ext>
              </a:extLst>
            </p:cNvPr>
            <p:cNvSpPr/>
            <p:nvPr/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32BBE02A-588F-6C4D-B310-694098C6A340}"/>
                </a:ext>
              </a:extLst>
            </p:cNvPr>
            <p:cNvSpPr/>
            <p:nvPr/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6751D5A0-C90A-0A44-8654-CFE1B719B353}"/>
                </a:ext>
              </a:extLst>
            </p:cNvPr>
            <p:cNvSpPr/>
            <p:nvPr/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F0FA086-0D80-B74A-9B37-5EACDE30D61F}"/>
                </a:ext>
              </a:extLst>
            </p:cNvPr>
            <p:cNvSpPr/>
            <p:nvPr/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7022E302-2A55-8844-A50B-DC16D075E16B}"/>
                </a:ext>
              </a:extLst>
            </p:cNvPr>
            <p:cNvSpPr/>
            <p:nvPr/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F4B325F5-A048-2843-A40B-3B2B31ECED76}"/>
                </a:ext>
              </a:extLst>
            </p:cNvPr>
            <p:cNvSpPr/>
            <p:nvPr/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7707B616-7E85-5442-B46B-AF9426A7A0E9}"/>
                </a:ext>
              </a:extLst>
            </p:cNvPr>
            <p:cNvSpPr/>
            <p:nvPr/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08914A00-D181-5847-A150-77CE67F94369}"/>
                </a:ext>
              </a:extLst>
            </p:cNvPr>
            <p:cNvSpPr/>
            <p:nvPr/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DAF2D976-5F49-2848-B465-C85708A6D706}"/>
                </a:ext>
              </a:extLst>
            </p:cNvPr>
            <p:cNvSpPr/>
            <p:nvPr/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5E333474-B850-354C-A2E2-01735C948D47}"/>
                </a:ext>
              </a:extLst>
            </p:cNvPr>
            <p:cNvSpPr/>
            <p:nvPr/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BC25646C-71B3-4A44-A4FE-C3CABE5580BB}"/>
                </a:ext>
              </a:extLst>
            </p:cNvPr>
            <p:cNvSpPr/>
            <p:nvPr/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B598CFE9-67EE-E342-9EF7-F40A1E0BE59E}"/>
                </a:ext>
              </a:extLst>
            </p:cNvPr>
            <p:cNvSpPr/>
            <p:nvPr/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1E29AD13-94FE-1349-A28E-10F6E780F510}"/>
                </a:ext>
              </a:extLst>
            </p:cNvPr>
            <p:cNvSpPr/>
            <p:nvPr/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50648E-B4D5-4145-84E7-46B5793EA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68351"/>
            <a:ext cx="5066001" cy="2334768"/>
          </a:xfrm>
        </p:spPr>
        <p:txBody>
          <a:bodyPr anchor="t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3B92A6-7558-3148-B855-5BC58B415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4255453"/>
            <a:ext cx="5066001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0B541-D211-974B-97FE-C1F9473AB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5/11/2026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27FB0-D95A-D543-8E29-6E5F22B49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C4404-F49D-9F48-A10B-1F60870B4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7335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D6A1FD1-D82F-3141-8687-8D7C0631C21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7847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442ECFEB-12CF-4C4F-BC8A-5816C27CA565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26C9482-2804-144B-88B2-0AF191BD757D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1363F79-96BD-9240-86E2-DF26C9C2437D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153F0BF1-DA57-1D49-82F0-802F4D385A85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CD42A1B-A03A-C946-8A2A-CE437EA433FD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591FE00-3AAF-9B4B-8107-E94D50828227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49E92E9-89A7-4842-B271-411C7DF75D2D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DC29C99-0841-9F46-AB1A-E9751DFE4487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0AB684-BDA8-014B-8DCC-125F8B8DC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40E05-0F5F-6243-AD57-66BFC33ADB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2851" y="2365755"/>
            <a:ext cx="5239512" cy="3395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70B3A4-11FE-D94C-9B93-255E362310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9638" y="2365755"/>
            <a:ext cx="5239512" cy="3395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BEEAF-F881-6E48-84AF-E5CEEF1C7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5/11/2026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472753-1CC3-9244-9AF0-6927018A6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D55D0-FCC7-AC42-9810-9B49E3348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FC736C3-88FB-244C-83B8-B2856998D221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4268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B7D16A9C-7411-5242-A59C-816B8907E3BE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997260B-7D44-7049-B605-7FD6E6CE5612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D6AF601-77C3-D74A-B1E5-7F33703A6927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4DFCA921-0F9E-2E41-A285-75409E25501A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20B9E03-438B-FC42-9DA1-835D5BC3FE88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D670E1F-61CD-8940-A898-6D5092A78BB9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80C64CF-0C6A-3449-9709-AE038C4A7995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FEC46D5B-957F-A24C-8E36-CC71F660EC8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058182F-7B5E-FD42-AFC6-A3848D833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768096"/>
            <a:ext cx="7333488" cy="12710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D9E4DE-75C0-C841-A68D-9D7BBAD76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2149" y="2365756"/>
            <a:ext cx="5239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5C87F7-356E-9E43-97A0-D972B22853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2149" y="3189668"/>
            <a:ext cx="5239512" cy="257155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AB4C28-30CB-CC4E-A25E-F4FEFA49BC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83066" y="2365756"/>
            <a:ext cx="5239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ED0191-963B-1E4C-BEC5-9B42E39514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83066" y="3189668"/>
            <a:ext cx="5239512" cy="257155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0E0BED-3EB7-BB4A-A556-FA967FB01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5/11/2026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A2466A-4D90-174C-B382-AC4674D72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EADE49-8082-214B-9742-5EE8DA2E9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5E39200-18D5-014B-BAB8-FF5D0BA15E0C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9547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D7DF52F6-A06E-0343-95B8-DAAC38DB4B8C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7092C52-7052-0749-9DA0-9374DBF495AE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64E1C2F-81E1-C44D-859C-946596C950F2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3626485-4263-0A44-9561-E278A7056C33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D45AAB5-3CCC-DE4A-A962-3702911B55CC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8CAFB16F-8EDE-D44F-A51E-34EDC41E7404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DCD51329-732C-BB4C-98E5-715BAF9F8853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192B5D44-BC55-AF4C-984D-C8231B22F80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FA1E9E2-564E-7049-A22F-BB5B876BA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359D05-C08D-7747-B2FC-3F62B3357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5/11/2026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2FF615-BB08-A844-B689-BAA7C5040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63A67D-F96F-4849-8C83-49CC3A653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DCFAAB9-2B6B-8D4C-A748-433E2C393EA6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9210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8BCA70-D63D-40F6-B9B3-4E49B96E2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5/11/2026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F12559-BD91-4904-A24A-0CF0A2324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658BB7-74A5-4A6F-A0FF-021E68F02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383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D0914A35-7AAF-4B42-9C68-47A633EFD9D0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DABCED79-0E70-FB4D-ABF2-D859BF5556E4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8364885D-A3A4-5144-AB4E-7624F27287E6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22073D5-CC72-0549-BD26-F7AF9851BE45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1827A049-C9FD-554E-9B01-F151B0D9E86B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76832559-4D18-8744-AB91-9FCFAB732477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BF97A623-E5DC-1B44-B687-8643B9F0D741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637BBE1-2C82-4E45-B5C5-35E07B05E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1" y="764973"/>
            <a:ext cx="3609982" cy="1395043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01F2E-A734-364B-8A7D-990D6B88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4832" y="770890"/>
            <a:ext cx="6112517" cy="48005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7CBAD9-5515-1748-8E77-F48160F4ED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50" y="2160016"/>
            <a:ext cx="3609983" cy="37089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A6C22B-80D4-AA42-9999-401E37B46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5/11/2026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055DE4-33E8-7F4B-9334-95EA60845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470FA5-21EE-D742-8F01-C1BAE0FDB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EF966AA-D7DF-F84D-80D4-E216A641B00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0075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210D391A-F01E-4947-8A01-95438AA0B323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D499306-B4E0-064D-8F6C-96E9C4BD04DA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AF3D0241-0A21-8047-8CE3-B3FDD5FDF719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3083F97-6891-0447-957C-AB0834B826D2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2EF7D75-E7C1-5147-A03B-3EC641CF3B08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6D7CA94-94B4-C140-8C68-01C0ADFA1C71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211CD629-C318-A848-BDDE-BBA9465EBF9D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A5AC1F8-1370-E946-977E-E4CFC6947BA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4CEE63B-B967-0A48-9623-220376760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89"/>
            <a:ext cx="3609983" cy="1389127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11F680-28C8-FA44-9CD5-20709DA02E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23838" y="890816"/>
            <a:ext cx="6060136" cy="4870411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D507CD-197E-BB4C-83A6-DA3FC97A22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50" y="2160016"/>
            <a:ext cx="3609983" cy="360121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9E00AC-DF6C-D548-8A06-D6269BDB0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5/11/2026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ED113B-57D4-9A4F-BFE0-2A3963B42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0D9954-FA18-8948-AA52-21CED0594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E3EB25D-2379-5040-B990-1C99B0B7D931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9458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0D98E2-86CE-4D4F-9F8F-17C83D19A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7335835" cy="12689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04B4F2-48A4-A140-B59B-7A2ED9FD4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2160016"/>
            <a:ext cx="7335835" cy="3601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F4A7E-D5FF-BF48-8E01-8F46150ABF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6928" y="457200"/>
            <a:ext cx="360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5B0A250-5CC0-1746-B209-08E8B0DAE6AF}" type="datetimeFigureOut">
              <a:rPr lang="en-US" smtClean="0"/>
              <a:pPr/>
              <a:t>5/11/2026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31757-5039-BF46-B47A-50DA8FFBC0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5150" y="6141085"/>
            <a:ext cx="360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3FD16-4337-B940-905E-D20A26FD48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9678" y="6141085"/>
            <a:ext cx="8138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9ABCAEC-7D34-E549-A96E-FCEDAADBE4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528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Arlene.Bunton@scottishcare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4EFE82FE-7465-AE46-88DF-34D347E8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1CBC16-8E00-AAD0-ACB1-38DD264E57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1268" y="193480"/>
            <a:ext cx="4931774" cy="3860535"/>
          </a:xfrm>
        </p:spPr>
        <p:txBody>
          <a:bodyPr>
            <a:normAutofit fontScale="90000"/>
          </a:bodyPr>
          <a:lstStyle/>
          <a:p>
            <a:r>
              <a:rPr lang="en-GB" sz="4000" dirty="0">
                <a:solidFill>
                  <a:srgbClr val="233570"/>
                </a:solidFill>
              </a:rPr>
              <a:t>The Soul in the Circuit: </a:t>
            </a:r>
            <a:br>
              <a:rPr lang="en-GB" sz="4000" dirty="0">
                <a:solidFill>
                  <a:srgbClr val="233570"/>
                </a:solidFill>
              </a:rPr>
            </a:br>
            <a:br>
              <a:rPr lang="en-GB" sz="4000" dirty="0">
                <a:solidFill>
                  <a:srgbClr val="233570"/>
                </a:solidFill>
              </a:rPr>
            </a:br>
            <a:r>
              <a:rPr lang="en-GB" sz="3200" dirty="0">
                <a:solidFill>
                  <a:srgbClr val="233570"/>
                </a:solidFill>
              </a:rPr>
              <a:t>Weaving Humanity into Tomorrow’s Care.</a:t>
            </a:r>
            <a:br>
              <a:rPr lang="en-GB" sz="3200" dirty="0">
                <a:solidFill>
                  <a:srgbClr val="233570"/>
                </a:solidFill>
              </a:rPr>
            </a:br>
            <a:br>
              <a:rPr lang="en-US" sz="2800" dirty="0">
                <a:solidFill>
                  <a:srgbClr val="007D77"/>
                </a:solidFill>
              </a:rPr>
            </a:br>
            <a:br>
              <a:rPr lang="en-US" sz="2800" dirty="0">
                <a:solidFill>
                  <a:srgbClr val="007D77"/>
                </a:solidFill>
              </a:rPr>
            </a:br>
            <a:r>
              <a:rPr lang="en-US" sz="2800" dirty="0">
                <a:solidFill>
                  <a:srgbClr val="007D77"/>
                </a:solidFill>
              </a:rPr>
              <a:t>Professor Donald Macaskill</a:t>
            </a:r>
            <a:br>
              <a:rPr lang="en-US" sz="2800" dirty="0">
                <a:solidFill>
                  <a:srgbClr val="007D77"/>
                </a:solidFill>
              </a:rPr>
            </a:br>
            <a:r>
              <a:rPr lang="en-US" sz="2800" dirty="0">
                <a:solidFill>
                  <a:srgbClr val="007D77"/>
                </a:solidFill>
              </a:rPr>
              <a:t>CEO, Scottish Care 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38E210C9-E1D9-D94D-818C-FCA6ADB0E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1292" y="679901"/>
            <a:ext cx="2624328" cy="262432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lue circle with green and blue design&#10;&#10;Description automatically generated">
            <a:extLst>
              <a:ext uri="{FF2B5EF4-FFF2-40B4-BE49-F238E27FC236}">
                <a16:creationId xmlns:a16="http://schemas.microsoft.com/office/drawing/2014/main" id="{2E4297A9-9264-9E20-E8DD-B758C4092B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5844"/>
          <a:stretch/>
        </p:blipFill>
        <p:spPr>
          <a:xfrm>
            <a:off x="8916403" y="679901"/>
            <a:ext cx="2624329" cy="2624328"/>
          </a:xfrm>
          <a:custGeom>
            <a:avLst/>
            <a:gdLst/>
            <a:ahLst/>
            <a:cxnLst/>
            <a:rect l="l" t="t" r="r" b="b"/>
            <a:pathLst>
              <a:path w="3059915" h="3059914">
                <a:moveTo>
                  <a:pt x="1529957" y="0"/>
                </a:moveTo>
                <a:cubicBezTo>
                  <a:pt x="2374929" y="0"/>
                  <a:pt x="3059915" y="684985"/>
                  <a:pt x="3059915" y="1529957"/>
                </a:cubicBezTo>
                <a:cubicBezTo>
                  <a:pt x="3059915" y="2374929"/>
                  <a:pt x="2374929" y="3059914"/>
                  <a:pt x="1529957" y="3059914"/>
                </a:cubicBezTo>
                <a:cubicBezTo>
                  <a:pt x="684985" y="3059914"/>
                  <a:pt x="0" y="2374929"/>
                  <a:pt x="0" y="1529957"/>
                </a:cubicBezTo>
                <a:cubicBezTo>
                  <a:pt x="0" y="684985"/>
                  <a:pt x="684985" y="0"/>
                  <a:pt x="1529957" y="0"/>
                </a:cubicBezTo>
                <a:close/>
              </a:path>
            </a:pathLst>
          </a:cu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EA70831-9A8D-3B4D-8EA5-EE32F93E9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493177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Nurse helping old woman">
            <a:extLst>
              <a:ext uri="{FF2B5EF4-FFF2-40B4-BE49-F238E27FC236}">
                <a16:creationId xmlns:a16="http://schemas.microsoft.com/office/drawing/2014/main" id="{565E0BED-DCF5-C267-F8AE-E465B24480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0" r="14871" b="1"/>
          <a:stretch/>
        </p:blipFill>
        <p:spPr>
          <a:xfrm>
            <a:off x="6058018" y="3543377"/>
            <a:ext cx="2624328" cy="2624328"/>
          </a:xfrm>
          <a:custGeom>
            <a:avLst/>
            <a:gdLst/>
            <a:ahLst/>
            <a:cxnLst/>
            <a:rect l="l" t="t" r="r" b="b"/>
            <a:pathLst>
              <a:path w="3059914" h="3059914">
                <a:moveTo>
                  <a:pt x="1529957" y="0"/>
                </a:moveTo>
                <a:cubicBezTo>
                  <a:pt x="2374929" y="0"/>
                  <a:pt x="3059914" y="684985"/>
                  <a:pt x="3059914" y="1529957"/>
                </a:cubicBezTo>
                <a:cubicBezTo>
                  <a:pt x="3059914" y="2374929"/>
                  <a:pt x="2374929" y="3059914"/>
                  <a:pt x="1529957" y="3059914"/>
                </a:cubicBezTo>
                <a:cubicBezTo>
                  <a:pt x="684985" y="3059914"/>
                  <a:pt x="0" y="2374929"/>
                  <a:pt x="0" y="1529957"/>
                </a:cubicBezTo>
                <a:cubicBezTo>
                  <a:pt x="0" y="684985"/>
                  <a:pt x="684985" y="0"/>
                  <a:pt x="1529957" y="0"/>
                </a:cubicBezTo>
                <a:close/>
              </a:path>
            </a:pathLst>
          </a:custGeom>
        </p:spPr>
      </p:pic>
      <p:pic>
        <p:nvPicPr>
          <p:cNvPr id="19" name="Picture 18" descr="Old couple bonding">
            <a:extLst>
              <a:ext uri="{FF2B5EF4-FFF2-40B4-BE49-F238E27FC236}">
                <a16:creationId xmlns:a16="http://schemas.microsoft.com/office/drawing/2014/main" id="{4F83DA2F-E9B7-091A-26F6-E33795938A3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8" r="24242" b="1"/>
          <a:stretch/>
        </p:blipFill>
        <p:spPr>
          <a:xfrm>
            <a:off x="8916182" y="3543377"/>
            <a:ext cx="2624328" cy="2624328"/>
          </a:xfrm>
          <a:custGeom>
            <a:avLst/>
            <a:gdLst/>
            <a:ahLst/>
            <a:cxnLst/>
            <a:rect l="l" t="t" r="r" b="b"/>
            <a:pathLst>
              <a:path w="3059914" h="3059914">
                <a:moveTo>
                  <a:pt x="1529957" y="0"/>
                </a:moveTo>
                <a:cubicBezTo>
                  <a:pt x="2374929" y="0"/>
                  <a:pt x="3059914" y="684985"/>
                  <a:pt x="3059914" y="1529957"/>
                </a:cubicBezTo>
                <a:cubicBezTo>
                  <a:pt x="3059914" y="2374929"/>
                  <a:pt x="2374929" y="3059914"/>
                  <a:pt x="1529957" y="3059914"/>
                </a:cubicBezTo>
                <a:cubicBezTo>
                  <a:pt x="684985" y="3059914"/>
                  <a:pt x="0" y="2374929"/>
                  <a:pt x="0" y="1529957"/>
                </a:cubicBezTo>
                <a:cubicBezTo>
                  <a:pt x="0" y="684985"/>
                  <a:pt x="684985" y="0"/>
                  <a:pt x="1529957" y="0"/>
                </a:cubicBez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C27043D-EF9B-A08F-BC28-4C9DFF4FF6D0}"/>
              </a:ext>
            </a:extLst>
          </p:cNvPr>
          <p:cNvSpPr txBox="1"/>
          <p:nvPr/>
        </p:nvSpPr>
        <p:spPr>
          <a:xfrm>
            <a:off x="255638" y="6403051"/>
            <a:ext cx="4513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11th March 2026</a:t>
            </a:r>
          </a:p>
        </p:txBody>
      </p:sp>
      <p:pic>
        <p:nvPicPr>
          <p:cNvPr id="1026" name="Picture 2" descr="Our Vision - Scottish Care">
            <a:extLst>
              <a:ext uri="{FF2B5EF4-FFF2-40B4-BE49-F238E27FC236}">
                <a16:creationId xmlns:a16="http://schemas.microsoft.com/office/drawing/2014/main" id="{1333CAFB-435A-E752-5020-2C93DACE2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38" y="5158251"/>
            <a:ext cx="1395934" cy="77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37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5BCAD2-0D03-6056-ADF4-FDDF07B08A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B9E7013-3291-B17A-57DD-113F1C7BAA69}"/>
              </a:ext>
            </a:extLst>
          </p:cNvPr>
          <p:cNvSpPr txBox="1"/>
          <p:nvPr/>
        </p:nvSpPr>
        <p:spPr>
          <a:xfrm>
            <a:off x="639264" y="679371"/>
            <a:ext cx="9492343" cy="474003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Empowerment </a:t>
            </a:r>
          </a:p>
          <a:p>
            <a:endParaRPr lang="en-GB" sz="2800" dirty="0">
              <a:solidFill>
                <a:srgbClr val="0070C0"/>
              </a:solidFill>
            </a:endParaRPr>
          </a:p>
          <a:p>
            <a:r>
              <a:rPr lang="en-GB" sz="2400" b="1" dirty="0">
                <a:solidFill>
                  <a:srgbClr val="002060"/>
                </a:solidFill>
              </a:rPr>
              <a:t>It must help someone to live the life they want</a:t>
            </a:r>
            <a:r>
              <a:rPr lang="en-GB" sz="2400" dirty="0">
                <a:solidFill>
                  <a:srgbClr val="002060"/>
                </a:solidFill>
              </a:rPr>
              <a:t>, not the life a system predicts for them. It must create capability, not dependency; confidence, not compliance.</a:t>
            </a:r>
            <a:endParaRPr lang="en-GB" sz="4400" dirty="0">
              <a:solidFill>
                <a:srgbClr val="0070C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74DC12-C918-D600-943C-7167C075E37A}"/>
              </a:ext>
            </a:extLst>
          </p:cNvPr>
          <p:cNvSpPr txBox="1"/>
          <p:nvPr/>
        </p:nvSpPr>
        <p:spPr>
          <a:xfrm>
            <a:off x="255638" y="6403051"/>
            <a:ext cx="4513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11th March 2026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44999E-19AB-C229-B0A7-ECECC1C739F0}"/>
              </a:ext>
            </a:extLst>
          </p:cNvPr>
          <p:cNvSpPr txBox="1"/>
          <p:nvPr/>
        </p:nvSpPr>
        <p:spPr>
          <a:xfrm>
            <a:off x="639264" y="3510685"/>
            <a:ext cx="9492343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Legality </a:t>
            </a:r>
          </a:p>
          <a:p>
            <a:endParaRPr lang="en-GB" sz="2800" b="1" dirty="0">
              <a:solidFill>
                <a:srgbClr val="0070C0"/>
              </a:solidFill>
            </a:endParaRPr>
          </a:p>
          <a:p>
            <a:r>
              <a:rPr lang="en-GB" sz="2400" b="1" dirty="0"/>
              <a:t>AI inherits the bias of the data it is trained on</a:t>
            </a:r>
            <a:r>
              <a:rPr lang="en-GB" sz="2400" dirty="0"/>
              <a:t>.</a:t>
            </a:r>
          </a:p>
          <a:p>
            <a:r>
              <a:rPr lang="en-GB" sz="2400" dirty="0"/>
              <a:t> If we do not build inclusively, AI will magnify inequality</a:t>
            </a:r>
            <a:r>
              <a:rPr lang="en-GB" dirty="0"/>
              <a:t>.</a:t>
            </a:r>
          </a:p>
          <a:p>
            <a:endParaRPr lang="en-GB" sz="1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188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22C7BD-71E4-6155-DA9B-F88A40DE52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5DCD8EB-11A0-BF2B-6F6B-3C669CE38B3E}"/>
              </a:ext>
            </a:extLst>
          </p:cNvPr>
          <p:cNvSpPr txBox="1"/>
          <p:nvPr/>
        </p:nvSpPr>
        <p:spPr>
          <a:xfrm>
            <a:off x="255638" y="245230"/>
            <a:ext cx="7103105" cy="5774569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r>
              <a:rPr lang="en-GB" sz="4000" b="1" dirty="0">
                <a:solidFill>
                  <a:srgbClr val="0070C0"/>
                </a:solidFill>
              </a:rPr>
              <a:t>The measure of success in AI in care is not efficiency. It is human connection</a:t>
            </a:r>
          </a:p>
          <a:p>
            <a:endParaRPr lang="en-GB" sz="4000" b="1" dirty="0">
              <a:solidFill>
                <a:srgbClr val="0070C0"/>
              </a:solidFill>
            </a:endParaRPr>
          </a:p>
          <a:p>
            <a:endParaRPr lang="en-GB" dirty="0"/>
          </a:p>
          <a:p>
            <a:r>
              <a:rPr lang="en-GB" sz="2400" dirty="0"/>
              <a:t>If AI deepens relationship, strengthens autonomy, widens possibility, and restores dignity - then it is ethical.</a:t>
            </a:r>
          </a:p>
          <a:p>
            <a:br>
              <a:rPr lang="en-GB" sz="2400" dirty="0"/>
            </a:br>
            <a:r>
              <a:rPr lang="en-GB" sz="2400" dirty="0"/>
              <a:t>If it replaces presence, narrows choice, or fragments relationship - then it is not.</a:t>
            </a:r>
          </a:p>
          <a:p>
            <a:endParaRPr lang="en-GB" sz="2400" dirty="0"/>
          </a:p>
          <a:p>
            <a:r>
              <a:rPr lang="en-GB" sz="2400" dirty="0"/>
              <a:t>We stand at a moral threshold. Not simply a technological one. 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2D31ED-82EA-4378-64FC-45BED4180715}"/>
              </a:ext>
            </a:extLst>
          </p:cNvPr>
          <p:cNvSpPr txBox="1"/>
          <p:nvPr/>
        </p:nvSpPr>
        <p:spPr>
          <a:xfrm>
            <a:off x="255638" y="6403051"/>
            <a:ext cx="4513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11th March 2026</a:t>
            </a:r>
          </a:p>
        </p:txBody>
      </p:sp>
      <p:pic>
        <p:nvPicPr>
          <p:cNvPr id="2" name="Content Placeholder 7" descr="Health professional with elderly patient, hands only. Medical chart in background.">
            <a:extLst>
              <a:ext uri="{FF2B5EF4-FFF2-40B4-BE49-F238E27FC236}">
                <a16:creationId xmlns:a16="http://schemas.microsoft.com/office/drawing/2014/main" id="{E7B15EBB-22C2-ED0D-6183-7BCFC03E07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468" r="24655" b="-1"/>
          <a:stretch>
            <a:fillRect/>
          </a:stretch>
        </p:blipFill>
        <p:spPr>
          <a:xfrm>
            <a:off x="7511142" y="0"/>
            <a:ext cx="4680857" cy="611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271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759424-132F-D285-1F72-A0890A6989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FC021E4-CEDC-D71E-80D7-BD74D2303D66}"/>
              </a:ext>
            </a:extLst>
          </p:cNvPr>
          <p:cNvSpPr txBox="1"/>
          <p:nvPr/>
        </p:nvSpPr>
        <p:spPr>
          <a:xfrm>
            <a:off x="255638" y="245231"/>
            <a:ext cx="7005133" cy="552419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GB" sz="4000" b="1" dirty="0">
                <a:solidFill>
                  <a:srgbClr val="0070C0"/>
                </a:solidFill>
              </a:rPr>
              <a:t>The soul in the circuit</a:t>
            </a:r>
          </a:p>
          <a:p>
            <a:endParaRPr lang="en-GB" sz="4000" b="1" dirty="0">
              <a:solidFill>
                <a:srgbClr val="0070C0"/>
              </a:solidFill>
            </a:endParaRPr>
          </a:p>
          <a:p>
            <a:endParaRPr lang="en-GB" dirty="0"/>
          </a:p>
          <a:p>
            <a:r>
              <a:rPr lang="en-GB" sz="3600" dirty="0"/>
              <a:t>The soul is not in the machine.</a:t>
            </a:r>
            <a:br>
              <a:rPr lang="en-GB" sz="3600" dirty="0"/>
            </a:br>
            <a:r>
              <a:rPr lang="en-GB" sz="3600" dirty="0"/>
              <a:t>The soul is in the intention.</a:t>
            </a:r>
            <a:br>
              <a:rPr lang="en-GB" sz="3600" dirty="0"/>
            </a:br>
            <a:r>
              <a:rPr lang="en-GB" sz="3600" dirty="0"/>
              <a:t>The soul is in the relationship.</a:t>
            </a:r>
            <a:br>
              <a:rPr lang="en-GB" sz="3600" dirty="0"/>
            </a:br>
            <a:r>
              <a:rPr lang="en-GB" sz="3600" dirty="0"/>
              <a:t>The soul is in the choice to design with dignity, to govern with humility, to innovate with compassion.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5FE78A-777B-B681-C8D5-14E6024A9555}"/>
              </a:ext>
            </a:extLst>
          </p:cNvPr>
          <p:cNvSpPr txBox="1"/>
          <p:nvPr/>
        </p:nvSpPr>
        <p:spPr>
          <a:xfrm>
            <a:off x="255638" y="6403051"/>
            <a:ext cx="4513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11th March 2026</a:t>
            </a:r>
          </a:p>
        </p:txBody>
      </p:sp>
      <p:pic>
        <p:nvPicPr>
          <p:cNvPr id="2" name="Content Placeholder 7" descr="Touch screen">
            <a:extLst>
              <a:ext uri="{FF2B5EF4-FFF2-40B4-BE49-F238E27FC236}">
                <a16:creationId xmlns:a16="http://schemas.microsoft.com/office/drawing/2014/main" id="{824543A7-EB32-7649-7A42-16D27B84F26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685" r="9439" b="-1"/>
          <a:stretch>
            <a:fillRect/>
          </a:stretch>
        </p:blipFill>
        <p:spPr>
          <a:xfrm>
            <a:off x="7578585" y="0"/>
            <a:ext cx="4613415" cy="612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834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BF7894-1006-CD86-60F1-6A0ECD356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2207" y="1599128"/>
            <a:ext cx="7335835" cy="30216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b="0" dirty="0"/>
              <a:t>Thank you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hlinkClick r:id="rId2"/>
              </a:rPr>
              <a:t>donald.macaskil@scottishcare.org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2400" dirty="0"/>
              <a:t>     </a:t>
            </a:r>
            <a:endParaRPr lang="en-GB" dirty="0"/>
          </a:p>
        </p:txBody>
      </p:sp>
      <p:pic>
        <p:nvPicPr>
          <p:cNvPr id="4" name="Picture 3" descr="A blue circle with green and blue design&#10;&#10;Description automatically generated">
            <a:extLst>
              <a:ext uri="{FF2B5EF4-FFF2-40B4-BE49-F238E27FC236}">
                <a16:creationId xmlns:a16="http://schemas.microsoft.com/office/drawing/2014/main" id="{BBBE25C1-24BD-AA7E-D61A-B701A6CB8D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2566" y="3461232"/>
            <a:ext cx="1344284" cy="1427753"/>
          </a:xfrm>
          <a:prstGeom prst="rect">
            <a:avLst/>
          </a:prstGeom>
        </p:spPr>
      </p:pic>
      <p:pic>
        <p:nvPicPr>
          <p:cNvPr id="6" name="Picture 2" descr="X Social Media Black icon PNG and SVG Vector Free Download">
            <a:extLst>
              <a:ext uri="{FF2B5EF4-FFF2-40B4-BE49-F238E27FC236}">
                <a16:creationId xmlns:a16="http://schemas.microsoft.com/office/drawing/2014/main" id="{AFBD0630-32BE-92D5-84D7-0376235DD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304" y="5189927"/>
            <a:ext cx="321966" cy="321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24735D2-C85E-0D39-B893-658C18F27F9F}"/>
              </a:ext>
            </a:extLst>
          </p:cNvPr>
          <p:cNvSpPr txBox="1"/>
          <p:nvPr/>
        </p:nvSpPr>
        <p:spPr>
          <a:xfrm>
            <a:off x="1982270" y="516872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1800" dirty="0"/>
              <a:t>@DrDMacaskill 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E2BD35-9787-CE4D-2DCB-7CC3D5464537}"/>
              </a:ext>
            </a:extLst>
          </p:cNvPr>
          <p:cNvSpPr txBox="1"/>
          <p:nvPr/>
        </p:nvSpPr>
        <p:spPr>
          <a:xfrm>
            <a:off x="255638" y="6403051"/>
            <a:ext cx="4513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11th March 2026</a:t>
            </a:r>
          </a:p>
        </p:txBody>
      </p:sp>
    </p:spTree>
    <p:extLst>
      <p:ext uri="{BB962C8B-B14F-4D97-AF65-F5344CB8AC3E}">
        <p14:creationId xmlns:p14="http://schemas.microsoft.com/office/powerpoint/2010/main" val="1720137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EB46B8FB-F6A2-5F47-A6CD-A7E17E692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19BDE93-3EC2-4E4D-BC0B-417378F49E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46">
              <a:extLst>
                <a:ext uri="{FF2B5EF4-FFF2-40B4-BE49-F238E27FC236}">
                  <a16:creationId xmlns:a16="http://schemas.microsoft.com/office/drawing/2014/main" id="{FE21F82F-1EE5-8240-97F8-387DF0253F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 48">
              <a:extLst>
                <a:ext uri="{FF2B5EF4-FFF2-40B4-BE49-F238E27FC236}">
                  <a16:creationId xmlns:a16="http://schemas.microsoft.com/office/drawing/2014/main" id="{AE1903E3-6B5F-6B4C-9A1F-62628A050A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7C55863-3B37-0743-B001-1A970033FB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32B4C24-3A58-924C-B79A-D961EF7C2C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1EF52E0-D2CF-544F-93A6-4D7B45A048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63">
              <a:extLst>
                <a:ext uri="{FF2B5EF4-FFF2-40B4-BE49-F238E27FC236}">
                  <a16:creationId xmlns:a16="http://schemas.microsoft.com/office/drawing/2014/main" id="{6966CFE5-1C8C-2E4F-9B2D-A8438F5A53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 64">
              <a:extLst>
                <a:ext uri="{FF2B5EF4-FFF2-40B4-BE49-F238E27FC236}">
                  <a16:creationId xmlns:a16="http://schemas.microsoft.com/office/drawing/2014/main" id="{9FD29EF3-A5B2-554A-A307-6BE1BCE8A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C1ECAD8-0CF2-934D-AA1E-C108208CDE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B14DED1-3A58-8C4D-902E-2A9F34043F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5D65157-5719-0341-A807-A8956595FB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7F23F74-B777-2A4C-8EF9-E798880D5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70">
              <a:extLst>
                <a:ext uri="{FF2B5EF4-FFF2-40B4-BE49-F238E27FC236}">
                  <a16:creationId xmlns:a16="http://schemas.microsoft.com/office/drawing/2014/main" id="{E3B9A050-0AE1-1D4B-A2AC-6EEF64B106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71">
              <a:extLst>
                <a:ext uri="{FF2B5EF4-FFF2-40B4-BE49-F238E27FC236}">
                  <a16:creationId xmlns:a16="http://schemas.microsoft.com/office/drawing/2014/main" id="{C424FE38-F803-8D47-BF56-1B18EC2B1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37187F2-9212-0641-97D0-1ACD50B748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760C651-2AC4-564E-BEAA-AB7FAFE7F7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8B0A1B8-5BA3-3548-9511-B4904D052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75">
              <a:extLst>
                <a:ext uri="{FF2B5EF4-FFF2-40B4-BE49-F238E27FC236}">
                  <a16:creationId xmlns:a16="http://schemas.microsoft.com/office/drawing/2014/main" id="{424CD779-EE9A-214D-9488-767327E373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 76">
              <a:extLst>
                <a:ext uri="{FF2B5EF4-FFF2-40B4-BE49-F238E27FC236}">
                  <a16:creationId xmlns:a16="http://schemas.microsoft.com/office/drawing/2014/main" id="{630D08C6-9EFB-8540-875F-2A55DED2AA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Freeform 77">
              <a:extLst>
                <a:ext uri="{FF2B5EF4-FFF2-40B4-BE49-F238E27FC236}">
                  <a16:creationId xmlns:a16="http://schemas.microsoft.com/office/drawing/2014/main" id="{D7E8DA86-1294-4641-9C52-6E15315064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 78">
              <a:extLst>
                <a:ext uri="{FF2B5EF4-FFF2-40B4-BE49-F238E27FC236}">
                  <a16:creationId xmlns:a16="http://schemas.microsoft.com/office/drawing/2014/main" id="{011063C9-2A43-3348-A018-F27FACAA77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79">
              <a:extLst>
                <a:ext uri="{FF2B5EF4-FFF2-40B4-BE49-F238E27FC236}">
                  <a16:creationId xmlns:a16="http://schemas.microsoft.com/office/drawing/2014/main" id="{EE85C7DE-D965-244F-BD95-3A05FF4AAC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80">
              <a:extLst>
                <a:ext uri="{FF2B5EF4-FFF2-40B4-BE49-F238E27FC236}">
                  <a16:creationId xmlns:a16="http://schemas.microsoft.com/office/drawing/2014/main" id="{315A1389-149A-3342-A863-637D42FDB2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81">
              <a:extLst>
                <a:ext uri="{FF2B5EF4-FFF2-40B4-BE49-F238E27FC236}">
                  <a16:creationId xmlns:a16="http://schemas.microsoft.com/office/drawing/2014/main" id="{B149CC6F-B6C6-BE46-B451-1BF7D47A89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33A3282-0389-C547-8CA6-7F3E7F27B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4EFE82FE-7465-AE46-88DF-34D347E8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6C321DA-1EDE-3E4B-8B73-6477B2C6D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DC13524B-3A91-1E40-840D-09EDE65E05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85">
              <a:extLst>
                <a:ext uri="{FF2B5EF4-FFF2-40B4-BE49-F238E27FC236}">
                  <a16:creationId xmlns:a16="http://schemas.microsoft.com/office/drawing/2014/main" id="{E03B804C-EF61-0141-A6AB-D81EDA5AC3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1" name="Freeform 86">
              <a:extLst>
                <a:ext uri="{FF2B5EF4-FFF2-40B4-BE49-F238E27FC236}">
                  <a16:creationId xmlns:a16="http://schemas.microsoft.com/office/drawing/2014/main" id="{CAB80ED1-EE7D-3843-9750-C6C8C5F8EC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Freeform 87">
              <a:extLst>
                <a:ext uri="{FF2B5EF4-FFF2-40B4-BE49-F238E27FC236}">
                  <a16:creationId xmlns:a16="http://schemas.microsoft.com/office/drawing/2014/main" id="{8BCD1EDB-B320-594D-86D1-7A73424B23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" name="Freeform 88">
              <a:extLst>
                <a:ext uri="{FF2B5EF4-FFF2-40B4-BE49-F238E27FC236}">
                  <a16:creationId xmlns:a16="http://schemas.microsoft.com/office/drawing/2014/main" id="{A6B97414-A09F-8647-823F-295A0FEF5D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4" name="Freeform 89">
              <a:extLst>
                <a:ext uri="{FF2B5EF4-FFF2-40B4-BE49-F238E27FC236}">
                  <a16:creationId xmlns:a16="http://schemas.microsoft.com/office/drawing/2014/main" id="{BA92AD33-EF27-124E-AF6E-9BA5401EC2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5" name="Freeform 98">
              <a:extLst>
                <a:ext uri="{FF2B5EF4-FFF2-40B4-BE49-F238E27FC236}">
                  <a16:creationId xmlns:a16="http://schemas.microsoft.com/office/drawing/2014/main" id="{24B8C792-BD2C-6D48-93EE-D615EF38F2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1D185AEA-8B7D-4C92-9CD4-49F8FF6AE8BB}"/>
              </a:ext>
            </a:extLst>
          </p:cNvPr>
          <p:cNvSpPr txBox="1">
            <a:spLocks/>
          </p:cNvSpPr>
          <p:nvPr/>
        </p:nvSpPr>
        <p:spPr>
          <a:xfrm>
            <a:off x="7486648" y="768334"/>
            <a:ext cx="4025901" cy="28664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5400"/>
              <a:t> “The soul in the circuit”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54A76A-22C9-0E26-25BC-D5780C77EA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76" r="-1" b="12614"/>
          <a:stretch>
            <a:fillRect/>
          </a:stretch>
        </p:blipFill>
        <p:spPr>
          <a:xfrm>
            <a:off x="1" y="1"/>
            <a:ext cx="6914058" cy="6857999"/>
          </a:xfrm>
          <a:prstGeom prst="rect">
            <a:avLst/>
          </a:prstGeom>
        </p:spPr>
      </p:pic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EA70831-9A8D-3B4D-8EA5-EE32F93E9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486649" y="6087110"/>
            <a:ext cx="4134537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6EDD8B3-83C6-A198-303D-DB01B0B2239D}"/>
              </a:ext>
            </a:extLst>
          </p:cNvPr>
          <p:cNvSpPr txBox="1"/>
          <p:nvPr/>
        </p:nvSpPr>
        <p:spPr>
          <a:xfrm>
            <a:off x="9553917" y="6390547"/>
            <a:ext cx="4513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11th March 2026</a:t>
            </a:r>
          </a:p>
        </p:txBody>
      </p:sp>
    </p:spTree>
    <p:extLst>
      <p:ext uri="{BB962C8B-B14F-4D97-AF65-F5344CB8AC3E}">
        <p14:creationId xmlns:p14="http://schemas.microsoft.com/office/powerpoint/2010/main" val="1486462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5638" y="669773"/>
            <a:ext cx="6347460" cy="4555370"/>
          </a:xfrm>
          <a:prstGeom prst="rect">
            <a:avLst/>
          </a:prstGeom>
          <a:noFill/>
        </p:spPr>
        <p:txBody>
          <a:bodyPr wrap="square" rtlCol="0">
            <a:normAutofit fontScale="85000" lnSpcReduction="20000"/>
          </a:bodyPr>
          <a:lstStyle/>
          <a:p>
            <a:r>
              <a:rPr lang="en-GB" sz="4400" b="1" dirty="0">
                <a:solidFill>
                  <a:srgbClr val="0070C0"/>
                </a:solidFill>
              </a:rPr>
              <a:t>Global retail and agentic Ai</a:t>
            </a:r>
          </a:p>
          <a:p>
            <a:endParaRPr lang="en-GB" sz="44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500" dirty="0"/>
              <a:t>searches,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500" dirty="0"/>
              <a:t>compares,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500" dirty="0"/>
              <a:t>validates,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500" dirty="0"/>
              <a:t>builds baskets,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500" dirty="0"/>
              <a:t>completes purchases</a:t>
            </a:r>
          </a:p>
          <a:p>
            <a:endParaRPr lang="en-GB" sz="3500" dirty="0"/>
          </a:p>
          <a:p>
            <a:r>
              <a:rPr lang="en-GB" sz="3500" dirty="0"/>
              <a:t>— sometimes without the human ever asking directly.</a:t>
            </a:r>
          </a:p>
          <a:p>
            <a:r>
              <a:rPr lang="en-GB" sz="3500" dirty="0">
                <a:solidFill>
                  <a:srgbClr val="0070C0"/>
                </a:solidFill>
              </a:rPr>
              <a:t> </a:t>
            </a:r>
            <a:endParaRPr lang="en-US" sz="3500" dirty="0">
              <a:solidFill>
                <a:srgbClr val="0070C0"/>
              </a:solidFill>
            </a:endParaRPr>
          </a:p>
        </p:txBody>
      </p:sp>
      <p:sp>
        <p:nvSpPr>
          <p:cNvPr id="5" name="Rectangle 4" descr="Marketing advertisement brand business strategy">
            <a:extLst>
              <a:ext uri="{FF2B5EF4-FFF2-40B4-BE49-F238E27FC236}">
                <a16:creationId xmlns:a16="http://schemas.microsoft.com/office/drawing/2014/main" id="{3DA7268D-8964-A6F6-4F34-E6E935D7996B}"/>
              </a:ext>
            </a:extLst>
          </p:cNvPr>
          <p:cNvSpPr/>
          <p:nvPr/>
        </p:nvSpPr>
        <p:spPr>
          <a:xfrm>
            <a:off x="7081052" y="293916"/>
            <a:ext cx="3935290" cy="2846718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156" r="9095" b="1"/>
            <a:stretch/>
          </a:blipFill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6" name="Rectangle 5" descr="Cloth sold in the market with neuron network AI retail concept">
            <a:extLst>
              <a:ext uri="{FF2B5EF4-FFF2-40B4-BE49-F238E27FC236}">
                <a16:creationId xmlns:a16="http://schemas.microsoft.com/office/drawing/2014/main" id="{A8BC8B5D-00B3-DA1F-398E-C1682B6E4D36}"/>
              </a:ext>
            </a:extLst>
          </p:cNvPr>
          <p:cNvSpPr/>
          <p:nvPr/>
        </p:nvSpPr>
        <p:spPr>
          <a:xfrm>
            <a:off x="7081052" y="3336367"/>
            <a:ext cx="3935290" cy="2574576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90" r="24260" b="1"/>
            <a:stretch/>
          </a:blipFill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37F3CB-C36F-F2A7-FE98-71D84307C772}"/>
              </a:ext>
            </a:extLst>
          </p:cNvPr>
          <p:cNvSpPr txBox="1"/>
          <p:nvPr/>
        </p:nvSpPr>
        <p:spPr>
          <a:xfrm>
            <a:off x="255638" y="6403051"/>
            <a:ext cx="4513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11th March 2026</a:t>
            </a:r>
          </a:p>
        </p:txBody>
      </p:sp>
    </p:spTree>
    <p:extLst>
      <p:ext uri="{BB962C8B-B14F-4D97-AF65-F5344CB8AC3E}">
        <p14:creationId xmlns:p14="http://schemas.microsoft.com/office/powerpoint/2010/main" val="4189498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4E8DC2-20CD-BAC3-1277-7FE584BC9C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0694A75-6B04-3662-4F18-D5398DB818C4}"/>
              </a:ext>
            </a:extLst>
          </p:cNvPr>
          <p:cNvSpPr txBox="1"/>
          <p:nvPr/>
        </p:nvSpPr>
        <p:spPr>
          <a:xfrm>
            <a:off x="255638" y="6403051"/>
            <a:ext cx="4513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11th March 2026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6233EE-255D-13D6-CF3E-BC31C37211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098" y="0"/>
            <a:ext cx="5588902" cy="6074228"/>
          </a:xfrm>
          <a:prstGeom prst="rect">
            <a:avLst/>
          </a:prstGeom>
        </p:spPr>
      </p:pic>
      <p:graphicFrame>
        <p:nvGraphicFramePr>
          <p:cNvPr id="11" name="TextBox 2">
            <a:extLst>
              <a:ext uri="{FF2B5EF4-FFF2-40B4-BE49-F238E27FC236}">
                <a16:creationId xmlns:a16="http://schemas.microsoft.com/office/drawing/2014/main" id="{CF6704D1-25C8-4A97-C149-02B72C9D3D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426496"/>
              </p:ext>
            </p:extLst>
          </p:nvPr>
        </p:nvGraphicFramePr>
        <p:xfrm>
          <a:off x="255638" y="462945"/>
          <a:ext cx="6347460" cy="52955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74790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008021-AB6E-0D54-0B8B-829F0959D8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5311B9E-C584-D3A5-30D4-E46026C1A61D}"/>
              </a:ext>
            </a:extLst>
          </p:cNvPr>
          <p:cNvSpPr txBox="1"/>
          <p:nvPr/>
        </p:nvSpPr>
        <p:spPr>
          <a:xfrm>
            <a:off x="255638" y="462945"/>
            <a:ext cx="6347460" cy="5295598"/>
          </a:xfrm>
          <a:prstGeom prst="rect">
            <a:avLst/>
          </a:prstGeom>
          <a:noFill/>
        </p:spPr>
        <p:txBody>
          <a:bodyPr wrap="square" rtlCol="0">
            <a:normAutofit fontScale="92500"/>
          </a:bodyPr>
          <a:lstStyle/>
          <a:p>
            <a:r>
              <a:rPr lang="en-GB" sz="4000" b="1" dirty="0">
                <a:solidFill>
                  <a:srgbClr val="0070C0"/>
                </a:solidFill>
              </a:rPr>
              <a:t>The </a:t>
            </a:r>
            <a:r>
              <a:rPr lang="en-GB" sz="4000" b="1" dirty="0" err="1">
                <a:solidFill>
                  <a:srgbClr val="0070C0"/>
                </a:solidFill>
              </a:rPr>
              <a:t>omniconsumer</a:t>
            </a:r>
            <a:r>
              <a:rPr lang="en-GB" sz="4000" b="1" dirty="0">
                <a:solidFill>
                  <a:srgbClr val="0070C0"/>
                </a:solidFill>
              </a:rPr>
              <a:t>.</a:t>
            </a:r>
          </a:p>
          <a:p>
            <a:endParaRPr lang="en-GB" sz="4400" dirty="0">
              <a:solidFill>
                <a:srgbClr val="0070C0"/>
              </a:solidFill>
            </a:endParaRPr>
          </a:p>
          <a:p>
            <a:pPr>
              <a:lnSpc>
                <a:spcPct val="200000"/>
              </a:lnSpc>
              <a:spcAft>
                <a:spcPts val="800"/>
              </a:spcAft>
              <a:buNone/>
            </a:pPr>
            <a:r>
              <a:rPr lang="en-GB" sz="24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Retail is not only evolving personalisation; it is dissolving the idea of channels altogether. You are not a user of a platform - </a:t>
            </a:r>
            <a:r>
              <a:rPr lang="en-GB" sz="2400" b="1" i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you are</a:t>
            </a:r>
            <a:r>
              <a:rPr lang="en-GB" sz="2400" b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the platform.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Everything flows around you. You become the pivot, the context, the centre point.</a:t>
            </a:r>
            <a:endParaRPr lang="en-GB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3500"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109F8B-4AFB-7ED7-30BF-52FA749EFB55}"/>
              </a:ext>
            </a:extLst>
          </p:cNvPr>
          <p:cNvSpPr txBox="1"/>
          <p:nvPr/>
        </p:nvSpPr>
        <p:spPr>
          <a:xfrm>
            <a:off x="255638" y="6403051"/>
            <a:ext cx="4513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11th March 2026</a:t>
            </a:r>
          </a:p>
        </p:txBody>
      </p:sp>
      <p:pic>
        <p:nvPicPr>
          <p:cNvPr id="6" name="Content Placeholder 7" descr="Internet of Things Concept">
            <a:extLst>
              <a:ext uri="{FF2B5EF4-FFF2-40B4-BE49-F238E27FC236}">
                <a16:creationId xmlns:a16="http://schemas.microsoft.com/office/drawing/2014/main" id="{33FB6B95-A6D6-41EE-874D-4FA4257FA53C}"/>
              </a:ext>
            </a:extLst>
          </p:cNvPr>
          <p:cNvPicPr>
            <a:picLocks noGrp="1" noChangeAspect="1"/>
          </p:cNvPicPr>
          <p:nvPr/>
        </p:nvPicPr>
        <p:blipFill>
          <a:blip r:embed="rId2"/>
          <a:srcRect l="29486" r="38817" b="-1"/>
          <a:stretch>
            <a:fillRect/>
          </a:stretch>
        </p:blipFill>
        <p:spPr>
          <a:xfrm>
            <a:off x="8935487" y="10"/>
            <a:ext cx="3256513" cy="6857990"/>
          </a:xfrm>
          <a:prstGeom prst="rect">
            <a:avLst/>
          </a:prstGeom>
          <a:blipFill dpi="0" rotWithShape="1">
            <a:blip r:embed="rId3">
              <a:alphaModFix amt="60000"/>
            </a:blip>
            <a:srcRect/>
            <a:stretch>
              <a:fillRect l="-74" r="-74"/>
            </a:stretch>
          </a:blipFill>
        </p:spPr>
      </p:pic>
    </p:spTree>
    <p:extLst>
      <p:ext uri="{BB962C8B-B14F-4D97-AF65-F5344CB8AC3E}">
        <p14:creationId xmlns:p14="http://schemas.microsoft.com/office/powerpoint/2010/main" val="2612307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D656EA-652A-898E-D2C6-A32ABDAA37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1097480-4F30-0A21-542C-0FE0D8E44005}"/>
              </a:ext>
            </a:extLst>
          </p:cNvPr>
          <p:cNvSpPr txBox="1"/>
          <p:nvPr/>
        </p:nvSpPr>
        <p:spPr>
          <a:xfrm>
            <a:off x="255638" y="462945"/>
            <a:ext cx="6347460" cy="5295598"/>
          </a:xfrm>
          <a:prstGeom prst="rect">
            <a:avLst/>
          </a:prstGeom>
          <a:noFill/>
        </p:spPr>
        <p:txBody>
          <a:bodyPr wrap="square" rtlCol="0">
            <a:normAutofit fontScale="85000" lnSpcReduction="20000"/>
          </a:bodyPr>
          <a:lstStyle/>
          <a:p>
            <a:r>
              <a:rPr lang="en-GB" sz="4000" b="1" dirty="0">
                <a:solidFill>
                  <a:srgbClr val="0070C0"/>
                </a:solidFill>
              </a:rPr>
              <a:t>W(h)</a:t>
            </a:r>
            <a:r>
              <a:rPr lang="en-GB" sz="4000" b="1" dirty="0" err="1">
                <a:solidFill>
                  <a:srgbClr val="0070C0"/>
                </a:solidFill>
              </a:rPr>
              <a:t>olistic</a:t>
            </a:r>
            <a:r>
              <a:rPr lang="en-GB" sz="4000" b="1" dirty="0">
                <a:solidFill>
                  <a:srgbClr val="0070C0"/>
                </a:solidFill>
              </a:rPr>
              <a:t> Ai in care</a:t>
            </a:r>
          </a:p>
          <a:p>
            <a:endParaRPr lang="en-GB" sz="4400" dirty="0">
              <a:solidFill>
                <a:srgbClr val="0070C0"/>
              </a:solidFill>
            </a:endParaRPr>
          </a:p>
          <a:p>
            <a:pPr>
              <a:lnSpc>
                <a:spcPct val="200000"/>
              </a:lnSpc>
              <a:spcAft>
                <a:spcPts val="800"/>
              </a:spcAft>
              <a:buNone/>
            </a:pPr>
            <a:r>
              <a:rPr lang="en-GB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Retail’s </a:t>
            </a:r>
            <a:r>
              <a:rPr lang="en-GB" sz="24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omniconsumer</a:t>
            </a:r>
            <a:r>
              <a:rPr lang="en-GB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is simply a commercial metaphor for what we in care have known for generations:</a:t>
            </a:r>
            <a:endParaRPr lang="en-GB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  <a:buNone/>
            </a:pPr>
            <a:r>
              <a:rPr lang="en-GB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person’s life is not a set of disconnected episodes - it is a whole, living, relational story.</a:t>
            </a:r>
            <a:endParaRPr lang="en-GB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  <a:buNone/>
            </a:pPr>
            <a:r>
              <a:rPr lang="en-GB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And AI allows us, perhaps for the first time, to coordinate care in a way that honours that wholeness.</a:t>
            </a:r>
            <a:endParaRPr lang="en-GB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3500"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22D526-A22F-2492-D420-9829156E2A39}"/>
              </a:ext>
            </a:extLst>
          </p:cNvPr>
          <p:cNvSpPr txBox="1"/>
          <p:nvPr/>
        </p:nvSpPr>
        <p:spPr>
          <a:xfrm>
            <a:off x="255638" y="6403051"/>
            <a:ext cx="4513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11th March 2026</a:t>
            </a:r>
          </a:p>
        </p:txBody>
      </p:sp>
      <p:sp>
        <p:nvSpPr>
          <p:cNvPr id="2" name="Rectangle 1" descr="Man consulting with psychiatrist">
            <a:extLst>
              <a:ext uri="{FF2B5EF4-FFF2-40B4-BE49-F238E27FC236}">
                <a16:creationId xmlns:a16="http://schemas.microsoft.com/office/drawing/2014/main" id="{664A723B-3A5A-97AD-501E-6BE6EE26995C}"/>
              </a:ext>
            </a:extLst>
          </p:cNvPr>
          <p:cNvSpPr/>
          <p:nvPr/>
        </p:nvSpPr>
        <p:spPr>
          <a:xfrm>
            <a:off x="6917767" y="729343"/>
            <a:ext cx="4773490" cy="4561114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04" r="18042" b="-6"/>
            <a:stretch/>
          </a:blipFill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228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4286ED-EDB6-3FB2-FB31-168513EF6A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CC325ED-259E-8EF2-37EB-B200EF5F9C38}"/>
              </a:ext>
            </a:extLst>
          </p:cNvPr>
          <p:cNvSpPr txBox="1"/>
          <p:nvPr/>
        </p:nvSpPr>
        <p:spPr>
          <a:xfrm>
            <a:off x="255638" y="462945"/>
            <a:ext cx="7451448" cy="5295598"/>
          </a:xfrm>
          <a:prstGeom prst="rect">
            <a:avLst/>
          </a:prstGeom>
          <a:noFill/>
        </p:spPr>
        <p:txBody>
          <a:bodyPr wrap="square" rtlCol="0">
            <a:normAutofit fontScale="77500" lnSpcReduction="20000"/>
          </a:bodyPr>
          <a:lstStyle/>
          <a:p>
            <a:r>
              <a:rPr lang="en-GB" sz="4000" b="1" dirty="0">
                <a:solidFill>
                  <a:srgbClr val="0070C0"/>
                </a:solidFill>
              </a:rPr>
              <a:t>But with this immense capability comes risk.</a:t>
            </a:r>
          </a:p>
          <a:p>
            <a:endParaRPr lang="en-GB" sz="4400" dirty="0">
              <a:solidFill>
                <a:srgbClr val="0070C0"/>
              </a:solidFill>
            </a:endParaRPr>
          </a:p>
          <a:p>
            <a:pPr>
              <a:lnSpc>
                <a:spcPct val="200000"/>
              </a:lnSpc>
              <a:spcAft>
                <a:spcPts val="800"/>
              </a:spcAft>
              <a:buNone/>
            </a:pPr>
            <a:r>
              <a:rPr lang="en-GB" sz="2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 could see:</a:t>
            </a:r>
            <a:endParaRPr lang="en-GB" sz="2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2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erosion of autonomy,</a:t>
            </a:r>
            <a:endParaRPr lang="en-GB" sz="2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2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opaque decision-making,</a:t>
            </a:r>
            <a:endParaRPr lang="en-GB" sz="2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2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surveillance without consent,</a:t>
            </a:r>
            <a:endParaRPr lang="en-GB" sz="2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2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systems that infantilise rather than empower,</a:t>
            </a:r>
            <a:endParaRPr lang="en-GB" sz="2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2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loss of the right to “be” rather than be managed.</a:t>
            </a:r>
            <a:endParaRPr lang="en-GB" sz="2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3500"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6F6159-CF7B-A5AC-4453-214FEE1C2DFE}"/>
              </a:ext>
            </a:extLst>
          </p:cNvPr>
          <p:cNvSpPr txBox="1"/>
          <p:nvPr/>
        </p:nvSpPr>
        <p:spPr>
          <a:xfrm>
            <a:off x="255638" y="6403051"/>
            <a:ext cx="4513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11th March 2026</a:t>
            </a:r>
          </a:p>
        </p:txBody>
      </p:sp>
      <p:pic>
        <p:nvPicPr>
          <p:cNvPr id="5" name="Content Placeholder 7" descr="Smart home automation mobile phone application internet technology">
            <a:extLst>
              <a:ext uri="{FF2B5EF4-FFF2-40B4-BE49-F238E27FC236}">
                <a16:creationId xmlns:a16="http://schemas.microsoft.com/office/drawing/2014/main" id="{F4305DB7-5515-9228-F624-B69D64989A2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289" r="12835" b="-1"/>
          <a:stretch>
            <a:fillRect/>
          </a:stretch>
        </p:blipFill>
        <p:spPr>
          <a:xfrm>
            <a:off x="7217227" y="0"/>
            <a:ext cx="5056352" cy="610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064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4F1FA7B-9FD6-C64C-B98C-1C444F1CA0F4}"/>
              </a:ext>
            </a:extLst>
          </p:cNvPr>
          <p:cNvSpPr txBox="1"/>
          <p:nvPr/>
        </p:nvSpPr>
        <p:spPr>
          <a:xfrm>
            <a:off x="908415" y="865636"/>
            <a:ext cx="6781800" cy="4740033"/>
          </a:xfrm>
          <a:prstGeom prst="rect">
            <a:avLst/>
          </a:prstGeom>
          <a:noFill/>
        </p:spPr>
        <p:txBody>
          <a:bodyPr wrap="square" rtlCol="0">
            <a:normAutofit fontScale="55000" lnSpcReduction="20000"/>
          </a:bodyPr>
          <a:lstStyle/>
          <a:p>
            <a:r>
              <a:rPr lang="en-GB" sz="7200" b="1" dirty="0"/>
              <a:t>PANEL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GB" sz="7200" dirty="0">
              <a:solidFill>
                <a:srgbClr val="0070C0"/>
              </a:solidFill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GB" sz="8700" dirty="0">
                <a:solidFill>
                  <a:srgbClr val="0070C0"/>
                </a:solidFill>
              </a:rPr>
              <a:t>Participation,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GB" sz="8700" dirty="0">
                <a:solidFill>
                  <a:srgbClr val="0070C0"/>
                </a:solidFill>
              </a:rPr>
              <a:t>Accountability,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GB" sz="8700" dirty="0">
                <a:solidFill>
                  <a:srgbClr val="0070C0"/>
                </a:solidFill>
              </a:rPr>
              <a:t>Non discrimination,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GB" sz="8700" dirty="0">
                <a:solidFill>
                  <a:srgbClr val="0070C0"/>
                </a:solidFill>
              </a:rPr>
              <a:t>Empowerment, and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GB" sz="8700" dirty="0">
                <a:solidFill>
                  <a:srgbClr val="0070C0"/>
                </a:solidFill>
              </a:rPr>
              <a:t>Legality. </a:t>
            </a:r>
            <a:endParaRPr lang="en-US" sz="8700" dirty="0">
              <a:solidFill>
                <a:srgbClr val="0070C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0C9CE3-5699-D419-94CC-3FA25C6D122F}"/>
              </a:ext>
            </a:extLst>
          </p:cNvPr>
          <p:cNvSpPr txBox="1"/>
          <p:nvPr/>
        </p:nvSpPr>
        <p:spPr>
          <a:xfrm>
            <a:off x="255638" y="6403051"/>
            <a:ext cx="4513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11th March 2026</a:t>
            </a:r>
          </a:p>
        </p:txBody>
      </p:sp>
    </p:spTree>
    <p:extLst>
      <p:ext uri="{BB962C8B-B14F-4D97-AF65-F5344CB8AC3E}">
        <p14:creationId xmlns:p14="http://schemas.microsoft.com/office/powerpoint/2010/main" val="667943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B9226A-FB5A-57BF-FB7D-5D6D267DC4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E22C103-AB85-1A84-0925-5F72BCB55D74}"/>
              </a:ext>
            </a:extLst>
          </p:cNvPr>
          <p:cNvSpPr txBox="1"/>
          <p:nvPr/>
        </p:nvSpPr>
        <p:spPr>
          <a:xfrm>
            <a:off x="639264" y="288693"/>
            <a:ext cx="10347414" cy="474003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Participation</a:t>
            </a:r>
            <a:endParaRPr lang="en-GB" sz="4400" dirty="0">
              <a:solidFill>
                <a:srgbClr val="0070C0"/>
              </a:solidFill>
            </a:endParaRPr>
          </a:p>
          <a:p>
            <a:r>
              <a:rPr lang="en-GB" sz="2400" dirty="0">
                <a:solidFill>
                  <a:srgbClr val="002060"/>
                </a:solidFill>
              </a:rPr>
              <a:t>The older person, the individual receiving care, must shape the technology, not simply be shaped by it. </a:t>
            </a:r>
          </a:p>
          <a:p>
            <a:r>
              <a:rPr lang="en-GB" sz="2400" b="1" dirty="0">
                <a:solidFill>
                  <a:srgbClr val="002060"/>
                </a:solidFill>
              </a:rPr>
              <a:t>They must be co‑creators.</a:t>
            </a:r>
            <a:endParaRPr lang="en-GB" sz="2400" dirty="0">
              <a:solidFill>
                <a:srgbClr val="002060"/>
              </a:solidFill>
            </a:endParaRPr>
          </a:p>
          <a:p>
            <a:endParaRPr lang="en-GB" sz="4400" dirty="0">
              <a:solidFill>
                <a:srgbClr val="0070C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FBE9F5-8B0D-E26A-EAA1-8365DA445EFE}"/>
              </a:ext>
            </a:extLst>
          </p:cNvPr>
          <p:cNvSpPr txBox="1"/>
          <p:nvPr/>
        </p:nvSpPr>
        <p:spPr>
          <a:xfrm>
            <a:off x="255638" y="6403051"/>
            <a:ext cx="4513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11th March 2026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04B5C1-C36B-2AE9-62C0-CC53EE205352}"/>
              </a:ext>
            </a:extLst>
          </p:cNvPr>
          <p:cNvSpPr txBox="1"/>
          <p:nvPr/>
        </p:nvSpPr>
        <p:spPr>
          <a:xfrm>
            <a:off x="639264" y="2397099"/>
            <a:ext cx="9492344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Accountability</a:t>
            </a:r>
          </a:p>
          <a:p>
            <a:r>
              <a:rPr lang="en-GB" sz="2400" b="1" dirty="0">
                <a:solidFill>
                  <a:srgbClr val="002060"/>
                </a:solidFill>
              </a:rPr>
              <a:t>AI cannot become an unchallengeable oracle.</a:t>
            </a:r>
            <a:r>
              <a:rPr lang="en-GB" sz="2400" dirty="0">
                <a:solidFill>
                  <a:srgbClr val="002060"/>
                </a:solidFill>
              </a:rPr>
              <a:t> Decisions must be explainable. Systems must be transparent.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6369B2-8AFB-3F03-088C-B4A097368519}"/>
              </a:ext>
            </a:extLst>
          </p:cNvPr>
          <p:cNvSpPr txBox="1"/>
          <p:nvPr/>
        </p:nvSpPr>
        <p:spPr>
          <a:xfrm>
            <a:off x="639265" y="4174714"/>
            <a:ext cx="9492343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Non discrimination</a:t>
            </a:r>
          </a:p>
          <a:p>
            <a:r>
              <a:rPr lang="en-GB" sz="2400" b="1" dirty="0"/>
              <a:t>AI inherits the bias of the data it is trained on</a:t>
            </a:r>
            <a:r>
              <a:rPr lang="en-GB" sz="2400" dirty="0"/>
              <a:t>.</a:t>
            </a:r>
          </a:p>
          <a:p>
            <a:r>
              <a:rPr lang="en-GB" sz="2400" dirty="0"/>
              <a:t> If we do not build inclusively, AI will magnify inequality</a:t>
            </a:r>
            <a:r>
              <a:rPr lang="en-GB" dirty="0"/>
              <a:t>.</a:t>
            </a:r>
          </a:p>
          <a:p>
            <a:endParaRPr lang="en-GB" sz="1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383334"/>
      </p:ext>
    </p:extLst>
  </p:cSld>
  <p:clrMapOvr>
    <a:masterClrMapping/>
  </p:clrMapOvr>
</p:sld>
</file>

<file path=ppt/theme/theme1.xml><?xml version="1.0" encoding="utf-8"?>
<a:theme xmlns:a="http://schemas.openxmlformats.org/drawingml/2006/main" name="PunchcardVTI">
  <a:themeElements>
    <a:clrScheme name="Punchcard">
      <a:dk1>
        <a:srgbClr val="000000"/>
      </a:dk1>
      <a:lt1>
        <a:srgbClr val="FFFFFF"/>
      </a:lt1>
      <a:dk2>
        <a:srgbClr val="00224B"/>
      </a:dk2>
      <a:lt2>
        <a:srgbClr val="EFF0EF"/>
      </a:lt2>
      <a:accent1>
        <a:srgbClr val="00B2F3"/>
      </a:accent1>
      <a:accent2>
        <a:srgbClr val="0471CC"/>
      </a:accent2>
      <a:accent3>
        <a:srgbClr val="14BBA9"/>
      </a:accent3>
      <a:accent4>
        <a:srgbClr val="8BB93B"/>
      </a:accent4>
      <a:accent5>
        <a:srgbClr val="EC970C"/>
      </a:accent5>
      <a:accent6>
        <a:srgbClr val="F55822"/>
      </a:accent6>
      <a:hlink>
        <a:srgbClr val="008EE6"/>
      </a:hlink>
      <a:folHlink>
        <a:srgbClr val="808C8E"/>
      </a:folHlink>
    </a:clrScheme>
    <a:fontScheme name="Punchcard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unchcardVTI" id="{C7262591-AF98-8F48-B56D-6342D2439B1A}" vid="{261D9F73-974A-B14E-9EAF-4871CCA60BB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716</TotalTime>
  <Words>601</Words>
  <Application>Microsoft Office PowerPoint</Application>
  <PresentationFormat>Widescreen</PresentationFormat>
  <Paragraphs>85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Aptos</vt:lpstr>
      <vt:lpstr>Arial</vt:lpstr>
      <vt:lpstr>Neue Haas Grotesk Text Pro</vt:lpstr>
      <vt:lpstr>Times New Roman</vt:lpstr>
      <vt:lpstr>PunchcardVTI</vt:lpstr>
      <vt:lpstr>The Soul in the Circuit:   Weaving Humanity into Tomorrow’s Care.   Professor Donald Macaskill CEO, Scottish Care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 needs of social care providers</dc:title>
  <dc:creator>Karen Hedge</dc:creator>
  <cp:lastModifiedBy>David Hamilton</cp:lastModifiedBy>
  <cp:revision>14</cp:revision>
  <dcterms:created xsi:type="dcterms:W3CDTF">2024-05-22T19:41:44Z</dcterms:created>
  <dcterms:modified xsi:type="dcterms:W3CDTF">2026-05-11T11:58:58Z</dcterms:modified>
</cp:coreProperties>
</file>