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407" r:id="rId3"/>
    <p:sldId id="381" r:id="rId4"/>
    <p:sldId id="411" r:id="rId5"/>
    <p:sldId id="408" r:id="rId6"/>
    <p:sldId id="441" r:id="rId7"/>
    <p:sldId id="436" r:id="rId8"/>
    <p:sldId id="442" r:id="rId9"/>
    <p:sldId id="1520" r:id="rId10"/>
    <p:sldId id="423" r:id="rId11"/>
    <p:sldId id="380" r:id="rId12"/>
    <p:sldId id="352" r:id="rId13"/>
    <p:sldId id="353" r:id="rId14"/>
    <p:sldId id="421" r:id="rId15"/>
    <p:sldId id="1521" r:id="rId16"/>
    <p:sldId id="418" r:id="rId17"/>
    <p:sldId id="383" r:id="rId18"/>
    <p:sldId id="390" r:id="rId19"/>
    <p:sldId id="435" r:id="rId20"/>
    <p:sldId id="361" r:id="rId21"/>
    <p:sldId id="363" r:id="rId22"/>
    <p:sldId id="427" r:id="rId23"/>
    <p:sldId id="428" r:id="rId24"/>
    <p:sldId id="393" r:id="rId25"/>
    <p:sldId id="403" r:id="rId26"/>
    <p:sldId id="425" r:id="rId27"/>
    <p:sldId id="426" r:id="rId28"/>
    <p:sldId id="431" r:id="rId29"/>
    <p:sldId id="365" r:id="rId30"/>
    <p:sldId id="395" r:id="rId31"/>
    <p:sldId id="396" r:id="rId32"/>
    <p:sldId id="394" r:id="rId33"/>
    <p:sldId id="366" r:id="rId34"/>
    <p:sldId id="424" r:id="rId35"/>
    <p:sldId id="1522" r:id="rId36"/>
    <p:sldId id="152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61" d="100"/>
          <a:sy n="161" d="100"/>
        </p:scale>
        <p:origin x="11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15648-0022-42CB-BD0C-652521A96A1C}" type="datetimeFigureOut">
              <a:rPr lang="en-GB" smtClean="0"/>
              <a:t>26/03/2026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50D84-6F40-441C-8214-35F600D08E1A}" type="slidenum">
              <a:rPr lang="en-GB" smtClean="0"/>
              <a:t>‹#›</a:t>
            </a:fld>
            <a:endParaRPr lang="en-GB"/>
          </a:p>
        </p:txBody>
      </p:sp>
    </p:spTree>
    <p:extLst>
      <p:ext uri="{BB962C8B-B14F-4D97-AF65-F5344CB8AC3E}">
        <p14:creationId xmlns:p14="http://schemas.microsoft.com/office/powerpoint/2010/main" val="398854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cs typeface="Calibri"/>
              </a:rPr>
              <a:t>Introduce the team.</a:t>
            </a:r>
          </a:p>
          <a:p>
            <a:r>
              <a:rPr lang="en-US" dirty="0">
                <a:latin typeface="Calibri"/>
                <a:cs typeface="Calibri"/>
              </a:rPr>
              <a:t>Appreciative of the support and funding we have received from the CFA.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667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57453-6C97-E0E6-2602-0A3F18F8B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D7D6E-F93D-72AA-A363-6D9868352F19}"/>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9541E45B-134B-0A0E-9EF9-080EA0B77E36}"/>
              </a:ext>
            </a:extLst>
          </p:cNvPr>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a:extLst>
              <a:ext uri="{FF2B5EF4-FFF2-40B4-BE49-F238E27FC236}">
                <a16:creationId xmlns:a16="http://schemas.microsoft.com/office/drawing/2014/main" id="{46A282ED-46E4-DFC3-4CD8-4C4CA2FE01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323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7074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31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BF3CE-A2DA-650A-62D4-9D2CD5014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43A95-8A6F-21C1-5F4E-737A1123A07C}"/>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F3226018-5766-A4B1-48A4-0BB67FFDA096}"/>
              </a:ext>
            </a:extLst>
          </p:cNvPr>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a:extLst>
              <a:ext uri="{FF2B5EF4-FFF2-40B4-BE49-F238E27FC236}">
                <a16:creationId xmlns:a16="http://schemas.microsoft.com/office/drawing/2014/main" id="{0BECC066-A663-9A66-D8E0-78EEA140D8C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0179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43BA-FF22-54E5-C68E-E9E9C079A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12ED4-7B06-43F1-2803-D2A5673EE959}"/>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F3DCE193-89ED-2E26-9C9A-F5802ED84613}"/>
              </a:ext>
            </a:extLst>
          </p:cNvPr>
          <p:cNvSpPr>
            <a:spLocks noGrp="1"/>
          </p:cNvSpPr>
          <p:nvPr>
            <p:ph type="body" idx="1"/>
          </p:nvPr>
        </p:nvSpPr>
        <p:spPr/>
        <p:txBody>
          <a:bodyPr/>
          <a:lstStyle/>
          <a:p>
            <a:endParaRPr lang="en-US" dirty="0">
              <a:latin typeface="Calibri"/>
              <a:cs typeface="Calibri"/>
            </a:endParaRPr>
          </a:p>
        </p:txBody>
      </p:sp>
      <p:sp>
        <p:nvSpPr>
          <p:cNvPr id="4" name="Slide Number Placeholder 3">
            <a:extLst>
              <a:ext uri="{FF2B5EF4-FFF2-40B4-BE49-F238E27FC236}">
                <a16:creationId xmlns:a16="http://schemas.microsoft.com/office/drawing/2014/main" id="{A9EFE91A-4262-7F58-3BB0-D0D20ABF4B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2316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629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119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8124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8854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035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7507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1EDA7-688E-48A8-EF64-C01337558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E45C0-44ED-D89B-4EF9-B7130BA32D4E}"/>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C5DE944A-0E83-68F2-5C22-EA5402C6B6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2224DD-100A-1D5B-8ABC-040989230B4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0037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805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614BC-C8A9-9586-13C8-B3D4CCD82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9FBE8-4591-1A44-E4BF-195473A7E6C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FD66CE0-85B1-ED6A-FCBC-AC99279E1921}"/>
              </a:ext>
            </a:extLst>
          </p:cNvPr>
          <p:cNvSpPr>
            <a:spLocks noGrp="1"/>
          </p:cNvSpPr>
          <p:nvPr>
            <p:ph type="body" idx="1"/>
          </p:nvPr>
        </p:nvSpPr>
        <p:spPr/>
        <p:txBody>
          <a:bodyPr/>
          <a:lstStyle/>
          <a:p>
            <a:endParaRPr lang="en-US" dirty="0">
              <a:latin typeface="Calibri"/>
              <a:cs typeface="Calibri"/>
            </a:endParaRPr>
          </a:p>
        </p:txBody>
      </p:sp>
      <p:sp>
        <p:nvSpPr>
          <p:cNvPr id="4" name="Slide Number Placeholder 3">
            <a:extLst>
              <a:ext uri="{FF2B5EF4-FFF2-40B4-BE49-F238E27FC236}">
                <a16:creationId xmlns:a16="http://schemas.microsoft.com/office/drawing/2014/main" id="{F50D3226-7619-02E1-165F-407B473011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161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D185FD-30A5-9147-949E-6BF21E8B0C7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7650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US" dirty="0">
              <a:latin typeface="Calibri"/>
              <a:cs typeface="Calibri"/>
            </a:endParaRPr>
          </a:p>
          <a:p>
            <a:endParaRPr lang="en-US" dirty="0">
              <a:latin typeface="Aptos"/>
              <a:cs typeface="Calibri"/>
            </a:endParaRPr>
          </a:p>
          <a:p>
            <a:endParaRPr lang="en-US" dirty="0"/>
          </a:p>
          <a:p>
            <a:r>
              <a:rPr lang="en-US" dirty="0"/>
              <a:t>What happened varies considerably, here are just five accounts which demonstrate this.</a:t>
            </a:r>
          </a:p>
          <a:p>
            <a:endParaRPr lang="en-US" dirty="0"/>
          </a:p>
          <a:p>
            <a:endParaRPr lang="en-US" dirty="0"/>
          </a:p>
          <a:p>
            <a:r>
              <a:rPr lang="en-US" dirty="0"/>
              <a:t> </a:t>
            </a: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309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US" dirty="0">
                <a:latin typeface="Calibri"/>
                <a:cs typeface="Calibri"/>
              </a:rPr>
              <a:t>Those that we interviewed were very clear as to what online abuse and harassment is, in fact their tolerance and threshold was quite high.....</a:t>
            </a:r>
          </a:p>
          <a:p>
            <a:endParaRPr lang="en-US" dirty="0">
              <a:latin typeface="Aptos"/>
              <a:cs typeface="Calibri"/>
            </a:endParaRPr>
          </a:p>
          <a:p>
            <a:endParaRPr lang="en-US" dirty="0"/>
          </a:p>
          <a:p>
            <a:r>
              <a:rPr lang="en-US" dirty="0"/>
              <a:t>The first example here is an extreme example which included a death threat, this was in no way followed through on however did  result in prosecution. </a:t>
            </a:r>
          </a:p>
          <a:p>
            <a:r>
              <a:rPr lang="en-US" dirty="0"/>
              <a:t>The second is an example of doxxing, which "is the malicious sharing of documents or personal information online or on social media about a person with malicious intent: to cause embarrassment, to damage their reputation or to exert leverage. Examples include: sharing a professional's home address, phone number, personal information about a professional and /or their family member, or posting private photos (home, children, school)" )Burns, 2021, p.2)</a:t>
            </a:r>
          </a:p>
          <a:p>
            <a:r>
              <a:rPr lang="en-US" dirty="0"/>
              <a:t> </a:t>
            </a: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215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US" dirty="0">
              <a:latin typeface="Calibri"/>
              <a:cs typeface="Calibri"/>
            </a:endParaRPr>
          </a:p>
          <a:p>
            <a:endParaRPr lang="en-US" dirty="0">
              <a:latin typeface="Aptos"/>
              <a:cs typeface="Calibri"/>
            </a:endParaRPr>
          </a:p>
          <a:p>
            <a:endParaRPr lang="en-US" dirty="0"/>
          </a:p>
          <a:p>
            <a:r>
              <a:rPr lang="en-US" dirty="0"/>
              <a:t>What happened varies considerably, here are just five accounts which demonstrate this.</a:t>
            </a:r>
          </a:p>
          <a:p>
            <a:endParaRPr lang="en-US" dirty="0"/>
          </a:p>
          <a:p>
            <a:endParaRPr lang="en-US" dirty="0"/>
          </a:p>
          <a:p>
            <a:r>
              <a:rPr lang="en-US" dirty="0"/>
              <a:t> </a:t>
            </a: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639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US" dirty="0">
                <a:latin typeface="Calibri"/>
                <a:cs typeface="Calibri"/>
              </a:rPr>
              <a:t>Those that we interviewed were very clear as to what online abuse and harassment is, in fact their tolerance and threshold was quite high.....</a:t>
            </a:r>
          </a:p>
          <a:p>
            <a:endParaRPr lang="en-US" dirty="0">
              <a:latin typeface="Aptos"/>
              <a:cs typeface="Calibri"/>
            </a:endParaRPr>
          </a:p>
          <a:p>
            <a:r>
              <a:rPr lang="en-US" dirty="0"/>
              <a:t>"Yeah, I suppose that somebody using your image or your words for their own purpose and against you, really, and to ridicule you and to promote their own interests" Mary</a:t>
            </a:r>
          </a:p>
          <a:p>
            <a:endParaRPr lang="en-US" dirty="0"/>
          </a:p>
          <a:p>
            <a:r>
              <a:rPr lang="en-US" dirty="0"/>
              <a:t>"It gets abusive if there's a sinister aspect to it” Noah</a:t>
            </a:r>
          </a:p>
          <a:p>
            <a:endParaRPr lang="en-US" dirty="0"/>
          </a:p>
          <a:p>
            <a:r>
              <a:rPr lang="en-US" dirty="0"/>
              <a:t> </a:t>
            </a: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879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gn="just"/>
            <a:endParaRPr lang="en-GB" dirty="0"/>
          </a:p>
          <a:p>
            <a:pPr algn="just"/>
            <a:r>
              <a:rPr lang="en-GB" dirty="0"/>
              <a:t>In a digital world, social work services, academics and practitioners need to be technologically proficient in order to maintain disciplinary relevance (Pelez et al. 2021). Our research in phase 1 found that social workers are digitally agile – with 92% of respondents in our sample using social media.</a:t>
            </a:r>
          </a:p>
          <a:p>
            <a:pPr algn="just"/>
            <a:endParaRPr lang="en-GB" dirty="0"/>
          </a:p>
          <a:p>
            <a:pPr algn="just"/>
            <a:endParaRPr lang="en-GB" dirty="0"/>
          </a:p>
          <a:p>
            <a:pPr algn="just"/>
            <a:r>
              <a:rPr lang="en-GB" dirty="0"/>
              <a:t>Why is this important? </a:t>
            </a:r>
          </a:p>
          <a:p>
            <a:endParaRPr lang="en-GB" dirty="0"/>
          </a:p>
          <a:p>
            <a:r>
              <a:rPr lang="en-GB" dirty="0"/>
              <a:t>In terms of the impact of  on-line abuse and harassment, Phase 1 tells us that 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Nearly three out of five (57.1%) agreed or strongly agreed that their experiences impacted their sleeping pattern </a:t>
            </a:r>
          </a:p>
          <a:p>
            <a:pPr algn="just"/>
            <a:r>
              <a:rPr lang="en-GB" dirty="0"/>
              <a:t>2 out of 5 (45.4%) agreed or strongly agreed that their mental health was negatively impacted.</a:t>
            </a:r>
          </a:p>
          <a:p>
            <a:pPr algn="just"/>
            <a:r>
              <a:rPr lang="en-GB" dirty="0"/>
              <a:t>Over half (50.9%) agreed or strongly agreed that it negatively affected their professional confidence.</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r>
              <a:rPr lang="en-GB" dirty="0"/>
              <a:t>One in four agreed or strongly agreed that it led them to want to change jobs.</a:t>
            </a:r>
          </a:p>
          <a:p>
            <a:pPr algn="just"/>
            <a:r>
              <a:rPr lang="en-GB" dirty="0"/>
              <a:t>10.7% agreed or strongly agreed that their experiences made them better practitioners.</a:t>
            </a:r>
          </a:p>
          <a:p>
            <a:pPr algn="just"/>
            <a:r>
              <a:rPr lang="en-GB" dirty="0"/>
              <a:t>Over one in three (35.9%) agreed or strongly agreed that their digital practice skills improved as a result of the experience.</a:t>
            </a:r>
          </a:p>
          <a:p>
            <a:pPr algn="just"/>
            <a:r>
              <a:rPr lang="en-GB" dirty="0"/>
              <a:t>86% agreed or strongly agreed that they became more cautious on social media.</a:t>
            </a:r>
          </a:p>
          <a:p>
            <a:pPr algn="just"/>
            <a:endParaRPr lang="en-GB" dirty="0">
              <a:latin typeface="Aptos" panose="02110004020202020204"/>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5628B-E4C4-7E4B-8AC2-44099B3A74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3965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9" name="Group 8"/>
          <p:cNvGrpSpPr/>
          <p:nvPr/>
        </p:nvGrpSpPr>
        <p:grpSpPr>
          <a:xfrm>
            <a:off x="1669294" y="1186484"/>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ctrTitle"/>
          </p:nvPr>
        </p:nvSpPr>
        <p:spPr>
          <a:xfrm>
            <a:off x="1759236" y="2075505"/>
            <a:ext cx="8679915" cy="1748729"/>
          </a:xfrm>
        </p:spPr>
        <p:txBody>
          <a:bodyPr bIns="0" anchor="b">
            <a:normAutofit/>
          </a:bodyPr>
          <a:lstStyle>
            <a:lvl1pPr algn="ctr">
              <a:lnSpc>
                <a:spcPct val="80000"/>
              </a:lnSpc>
              <a:defRPr sz="5400" spc="-150">
                <a:solidFill>
                  <a:srgbClr val="FFFEFF"/>
                </a:solidFill>
              </a:defRPr>
            </a:lvl1pPr>
          </a:lstStyle>
          <a:p>
            <a:r>
              <a:rPr lang="en-GB"/>
              <a:t>Click to edit Master title style</a:t>
            </a:r>
            <a:endParaRPr lang="en-US" dirty="0"/>
          </a:p>
        </p:txBody>
      </p:sp>
      <p:sp>
        <p:nvSpPr>
          <p:cNvPr id="3" name="Subtitle 2"/>
          <p:cNvSpPr>
            <a:spLocks noGrp="1"/>
          </p:cNvSpPr>
          <p:nvPr>
            <p:ph type="subTitle" idx="1"/>
          </p:nvPr>
        </p:nvSpPr>
        <p:spPr>
          <a:xfrm>
            <a:off x="1759238" y="3906267"/>
            <a:ext cx="8673427" cy="1322587"/>
          </a:xfrm>
        </p:spPr>
        <p:txBody>
          <a:bodyPr tIns="0">
            <a:normAutofit/>
          </a:bodyPr>
          <a:lstStyle>
            <a:lvl1pPr marL="0" indent="0" algn="ctr">
              <a:lnSpc>
                <a:spcPct val="100000"/>
              </a:lnSpc>
              <a:buNone/>
              <a:defRPr sz="1800" b="0">
                <a:solidFill>
                  <a:srgbClr val="FFFEFF"/>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C764DE79-268F-4C1A-8933-263129D2AF90}" type="datetimeFigureOut">
              <a:rPr lang="en-US" smtClean="0"/>
              <a:t>3/26/2026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7167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2"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title"/>
          </p:nvPr>
        </p:nvSpPr>
        <p:spPr>
          <a:xfrm>
            <a:off x="888632" y="2349926"/>
            <a:ext cx="3501196" cy="2456441"/>
          </a:xfrm>
        </p:spPr>
        <p:txBody>
          <a:bodyPr/>
          <a:lstStyle>
            <a:lvl1pPr>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5109984" y="794720"/>
            <a:ext cx="6275035" cy="52570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4141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Vertical Title 1"/>
          <p:cNvSpPr>
            <a:spLocks noGrp="1"/>
          </p:cNvSpPr>
          <p:nvPr>
            <p:ph type="title" orient="vert"/>
          </p:nvPr>
        </p:nvSpPr>
        <p:spPr>
          <a:xfrm>
            <a:off x="7807438" y="2349926"/>
            <a:ext cx="3501195" cy="2456442"/>
          </a:xfrm>
        </p:spPr>
        <p:txBody>
          <a:bodyPr vert="eaVert"/>
          <a:lstStyle>
            <a:lvl1pPr algn="l">
              <a:lnSpc>
                <a:spcPct val="80000"/>
              </a:lnSpc>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802748" y="798445"/>
            <a:ext cx="6268622" cy="52573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1D8BD707-D9CF-40AE-B4C6-C98DA3205C09}" type="datetimeFigureOut">
              <a:rPr lang="en-US" smtClean="0"/>
              <a:pPr/>
              <a:t>3/26/2026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55215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6239437" y="433932"/>
            <a:ext cx="4007223" cy="894802"/>
          </a:xfrm>
        </p:spPr>
        <p:txBody>
          <a:bodyPr lIns="0" anchor="ctr">
            <a:normAutofit/>
          </a:bodyPr>
          <a:lstStyle>
            <a:lvl1pPr>
              <a:defRPr sz="2800" b="1" i="0">
                <a:latin typeface="Lucida Bright" panose="02040602050505020304" pitchFamily="18" charset="77"/>
              </a:defRPr>
            </a:lvl1pPr>
          </a:lstStyle>
          <a:p>
            <a:r>
              <a:rPr lang="en-GB"/>
              <a:t>Click to edit Master title style</a:t>
            </a:r>
            <a:endParaRPr lang="en-GB" dirty="0"/>
          </a:p>
        </p:txBody>
      </p:sp>
      <p:sp>
        <p:nvSpPr>
          <p:cNvPr id="5" name="Text Placeholder 2">
            <a:extLst>
              <a:ext uri="{FF2B5EF4-FFF2-40B4-BE49-F238E27FC236}">
                <a16:creationId xmlns:a16="http://schemas.microsoft.com/office/drawing/2014/main" id="{D8D42090-919D-F7C8-EFB8-2804D0CDB2DA}"/>
              </a:ext>
            </a:extLst>
          </p:cNvPr>
          <p:cNvSpPr>
            <a:spLocks noGrp="1"/>
          </p:cNvSpPr>
          <p:nvPr>
            <p:ph type="body" idx="1"/>
          </p:nvPr>
        </p:nvSpPr>
        <p:spPr>
          <a:xfrm>
            <a:off x="6239436" y="1602557"/>
            <a:ext cx="5595212" cy="4895081"/>
          </a:xfrm>
        </p:spPr>
        <p:txBody>
          <a:bodyPr lIns="0">
            <a:normAutofit/>
          </a:bodyPr>
          <a:lstStyle>
            <a:lvl1pPr marL="0" indent="0">
              <a:buNone/>
              <a:defRPr sz="3000" b="0" i="0">
                <a:solidFill>
                  <a:schemeClr val="tx1"/>
                </a:solidFill>
                <a:latin typeface="Helvetica" pitchFamily="2" charset="0"/>
                <a:cs typeface="FiraGO" panose="020B0503050000020004" pitchFamily="34" charset="0"/>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5790F57F-526C-33D5-BE44-C90C7E91A46B}"/>
              </a:ext>
            </a:extLst>
          </p:cNvPr>
          <p:cNvSpPr>
            <a:spLocks noGrp="1"/>
          </p:cNvSpPr>
          <p:nvPr>
            <p:ph type="pic" sz="quarter" idx="10"/>
          </p:nvPr>
        </p:nvSpPr>
        <p:spPr>
          <a:xfrm>
            <a:off x="298450" y="298450"/>
            <a:ext cx="5486400" cy="6299200"/>
          </a:xfrm>
        </p:spPr>
        <p:txBody>
          <a:bodyPr/>
          <a:lstStyle/>
          <a:p>
            <a:r>
              <a:rPr lang="en-GB" dirty="0"/>
              <a:t>Click icon to add picture</a:t>
            </a:r>
            <a:endParaRPr lang="en-IE" dirty="0"/>
          </a:p>
        </p:txBody>
      </p:sp>
    </p:spTree>
    <p:extLst>
      <p:ext uri="{BB962C8B-B14F-4D97-AF65-F5344CB8AC3E}">
        <p14:creationId xmlns:p14="http://schemas.microsoft.com/office/powerpoint/2010/main" val="13731831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EC99F9D-4069-4A05-A99B-37932E11F67E}"/>
              </a:ext>
            </a:extLst>
          </p:cNvPr>
          <p:cNvSpPr>
            <a:spLocks noGrp="1"/>
          </p:cNvSpPr>
          <p:nvPr>
            <p:ph type="body" sz="quarter" idx="10" hasCustomPrompt="1"/>
          </p:nvPr>
        </p:nvSpPr>
        <p:spPr>
          <a:xfrm>
            <a:off x="358776" y="357809"/>
            <a:ext cx="9520949" cy="1313336"/>
          </a:xfrm>
        </p:spPr>
        <p:txBody>
          <a:bodyPr lIns="0" anchor="ctr">
            <a:normAutofit/>
          </a:bodyPr>
          <a:lstStyle>
            <a:lvl1pPr marL="0" indent="0">
              <a:buNone/>
              <a:defRPr sz="2000" b="1" i="0">
                <a:solidFill>
                  <a:srgbClr val="FFB100"/>
                </a:solidFill>
                <a:latin typeface="Lucida Bright" panose="02040602050505020304" pitchFamily="18" charset="77"/>
              </a:defRPr>
            </a:lvl1pPr>
            <a:lvl2pPr marL="457223" indent="0">
              <a:buNone/>
              <a:defRPr/>
            </a:lvl2pPr>
            <a:lvl3pPr marL="914446" indent="0">
              <a:buNone/>
              <a:defRPr/>
            </a:lvl3pPr>
            <a:lvl4pPr marL="1371669" indent="0">
              <a:buNone/>
              <a:defRPr/>
            </a:lvl4pPr>
            <a:lvl5pPr marL="1828891" indent="0">
              <a:buNone/>
              <a:defRPr/>
            </a:lvl5pPr>
          </a:lstStyle>
          <a:p>
            <a:pPr marL="0" marR="0" lvl="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a:t>Click to edit Master title style</a:t>
            </a:r>
            <a:endParaRPr lang="en-US" sz="2800"/>
          </a:p>
        </p:txBody>
      </p:sp>
      <p:sp>
        <p:nvSpPr>
          <p:cNvPr id="4" name="Content Placeholder 3">
            <a:extLst>
              <a:ext uri="{FF2B5EF4-FFF2-40B4-BE49-F238E27FC236}">
                <a16:creationId xmlns:a16="http://schemas.microsoft.com/office/drawing/2014/main" id="{3BD6FC5C-C2BF-8971-5D80-4CF9D5AA670A}"/>
              </a:ext>
            </a:extLst>
          </p:cNvPr>
          <p:cNvSpPr>
            <a:spLocks noGrp="1"/>
          </p:cNvSpPr>
          <p:nvPr>
            <p:ph sz="quarter" idx="11"/>
          </p:nvPr>
        </p:nvSpPr>
        <p:spPr>
          <a:xfrm>
            <a:off x="358776" y="1996825"/>
            <a:ext cx="11474450" cy="45033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Tree>
    <p:extLst>
      <p:ext uri="{BB962C8B-B14F-4D97-AF65-F5344CB8AC3E}">
        <p14:creationId xmlns:p14="http://schemas.microsoft.com/office/powerpoint/2010/main" val="1669936665"/>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 cus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6" y="4649492"/>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Helvetica" pitchFamily="2" charset="0"/>
                <a:cs typeface="FiraGO" panose="020B05030500000200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dirty="0"/>
              <a:t>Click to edit Master subtitle style</a:t>
            </a:r>
            <a:endParaRPr lang="en-US" dirty="0"/>
          </a:p>
        </p:txBody>
      </p:sp>
      <p:sp>
        <p:nvSpPr>
          <p:cNvPr id="7" name="Picture Placeholder 6">
            <a:extLst>
              <a:ext uri="{FF2B5EF4-FFF2-40B4-BE49-F238E27FC236}">
                <a16:creationId xmlns:a16="http://schemas.microsoft.com/office/drawing/2014/main" id="{9B689EF7-7A90-C520-47C4-F348C31295D8}"/>
              </a:ext>
            </a:extLst>
          </p:cNvPr>
          <p:cNvSpPr>
            <a:spLocks noGrp="1"/>
          </p:cNvSpPr>
          <p:nvPr>
            <p:ph type="pic" sz="quarter" idx="10"/>
          </p:nvPr>
        </p:nvSpPr>
        <p:spPr>
          <a:xfrm>
            <a:off x="0" y="1"/>
            <a:ext cx="12192000" cy="4456113"/>
          </a:xfrm>
        </p:spPr>
        <p:txBody>
          <a:bodyPr/>
          <a:lstStyle/>
          <a:p>
            <a:r>
              <a:rPr lang="en-GB" dirty="0"/>
              <a:t>Click icon to add picture</a:t>
            </a:r>
            <a:endParaRPr lang="en-IE" dirty="0"/>
          </a:p>
        </p:txBody>
      </p:sp>
    </p:spTree>
    <p:extLst>
      <p:ext uri="{BB962C8B-B14F-4D97-AF65-F5344CB8AC3E}">
        <p14:creationId xmlns:p14="http://schemas.microsoft.com/office/powerpoint/2010/main" val="152315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2"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title"/>
          </p:nvPr>
        </p:nvSpPr>
        <p:spPr>
          <a:xfrm>
            <a:off x="888632" y="2349926"/>
            <a:ext cx="3498979" cy="2456442"/>
          </a:xfrm>
        </p:spPr>
        <p:txBody>
          <a:bodyPr/>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18448" y="803186"/>
            <a:ext cx="6281873" cy="524862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47316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9" name="Group 8"/>
          <p:cNvGrpSpPr/>
          <p:nvPr/>
        </p:nvGrpSpPr>
        <p:grpSpPr>
          <a:xfrm>
            <a:off x="3259546" y="1186484"/>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3344216" y="3846852"/>
            <a:ext cx="5490223" cy="1383770"/>
          </a:xfrm>
        </p:spPr>
        <p:txBody>
          <a:bodyPr tIns="0">
            <a:normAutofit/>
          </a:bodyPr>
          <a:lstStyle>
            <a:lvl1pPr marL="0" indent="0" algn="ctr">
              <a:buNone/>
              <a:defRPr sz="1800">
                <a:solidFill>
                  <a:srgbClr val="FFFEFF"/>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1D8BD707-D9CF-40AE-B4C6-C98DA3205C09}" type="datetimeFigureOut">
              <a:rPr lang="en-US" smtClean="0"/>
              <a:pPr/>
              <a:t>3/26/2026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5207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2"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title"/>
          </p:nvPr>
        </p:nvSpPr>
        <p:spPr>
          <a:xfrm>
            <a:off x="889000" y="2339670"/>
            <a:ext cx="3500828" cy="2470065"/>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sz="half" idx="1"/>
          </p:nvPr>
        </p:nvSpPr>
        <p:spPr>
          <a:xfrm>
            <a:off x="5120879" y="803188"/>
            <a:ext cx="6269591" cy="23826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1D8BD707-D9CF-40AE-B4C6-C98DA3205C09}" type="datetimeFigureOut">
              <a:rPr lang="en-US" smtClean="0"/>
              <a:pPr/>
              <a:t>3/26/2026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6272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2"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title"/>
          </p:nvPr>
        </p:nvSpPr>
        <p:spPr>
          <a:xfrm>
            <a:off x="889001" y="2363916"/>
            <a:ext cx="3500828" cy="2460497"/>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5125305" y="1488986"/>
            <a:ext cx="6264350" cy="16968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1D8BD707-D9CF-40AE-B4C6-C98DA3205C09}" type="datetimeFigureOut">
              <a:rPr lang="en-US" smtClean="0"/>
              <a:pPr/>
              <a:t>3/26/2026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378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2"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title"/>
          </p:nvPr>
        </p:nvSpPr>
        <p:spPr>
          <a:xfrm>
            <a:off x="888632" y="2349926"/>
            <a:ext cx="3501196" cy="2456442"/>
          </a:xfrm>
        </p:spPr>
        <p:txBody>
          <a:bodyPr/>
          <a:lstStyle>
            <a:lvl1pPr>
              <a:defRPr>
                <a:solidFill>
                  <a:srgbClr val="FFFEFF"/>
                </a:solidFill>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9584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1D8BD707-D9CF-40AE-B4C6-C98DA3205C09}" type="datetimeFigureOut">
              <a:rPr lang="en-US" smtClean="0"/>
              <a:pPr/>
              <a:t>3/26/2026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3120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2"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2" name="Title 1"/>
          <p:cNvSpPr>
            <a:spLocks noGrp="1"/>
          </p:cNvSpPr>
          <p:nvPr>
            <p:ph type="title"/>
          </p:nvPr>
        </p:nvSpPr>
        <p:spPr>
          <a:xfrm>
            <a:off x="888632" y="2352026"/>
            <a:ext cx="3501197" cy="1223298"/>
          </a:xfrm>
        </p:spPr>
        <p:txBody>
          <a:bodyPr bIns="0" anchor="b">
            <a:noAutofit/>
          </a:bodyPr>
          <a:lstStyle>
            <a:lvl1pPr algn="ctr">
              <a:defRPr sz="3200">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600">
                <a:solidFill>
                  <a:srgbClr val="FFFEFF"/>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7466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grpSp>
      <p:grpSp>
        <p:nvGrpSpPr>
          <p:cNvPr id="76" name="Group 75"/>
          <p:cNvGrpSpPr/>
          <p:nvPr/>
        </p:nvGrpSpPr>
        <p:grpSpPr>
          <a:xfrm>
            <a:off x="805336" y="1698332"/>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sz="1200"/>
            </a:p>
          </p:txBody>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GB" dirty="0"/>
              <a:t>Click icon to add picture</a:t>
            </a:r>
            <a:endParaRPr lang="en-US" dirty="0"/>
          </a:p>
        </p:txBody>
      </p:sp>
      <p:sp>
        <p:nvSpPr>
          <p:cNvPr id="2" name="Title 1"/>
          <p:cNvSpPr>
            <a:spLocks noGrp="1"/>
          </p:cNvSpPr>
          <p:nvPr>
            <p:ph type="title"/>
          </p:nvPr>
        </p:nvSpPr>
        <p:spPr>
          <a:xfrm>
            <a:off x="885444" y="2360255"/>
            <a:ext cx="5776646" cy="1178032"/>
          </a:xfrm>
        </p:spPr>
        <p:txBody>
          <a:bodyPr bIns="0" anchor="b">
            <a:normAutofit/>
          </a:bodyPr>
          <a:lstStyle>
            <a:lvl1pPr>
              <a:defRPr sz="3600">
                <a:solidFill>
                  <a:srgbClr val="FFFEFF"/>
                </a:solidFill>
              </a:defRPr>
            </a:lvl1pPr>
          </a:lstStyle>
          <a:p>
            <a:r>
              <a:rPr lang="en-GB"/>
              <a:t>Click to edit Master title style</a:t>
            </a:r>
            <a:endParaRPr lang="en-US" dirty="0"/>
          </a:p>
        </p:txBody>
      </p:sp>
      <p:sp>
        <p:nvSpPr>
          <p:cNvPr id="4" name="Text Placeholder 3"/>
          <p:cNvSpPr>
            <a:spLocks noGrp="1"/>
          </p:cNvSpPr>
          <p:nvPr>
            <p:ph type="body" sz="half" idx="2"/>
          </p:nvPr>
        </p:nvSpPr>
        <p:spPr>
          <a:xfrm>
            <a:off x="885444" y="3545012"/>
            <a:ext cx="5776646" cy="1274198"/>
          </a:xfrm>
        </p:spPr>
        <p:txBody>
          <a:bodyPr>
            <a:normAutofit/>
          </a:bodyPr>
          <a:lstStyle>
            <a:lvl1pPr marL="0" indent="0" algn="ctr">
              <a:buNone/>
              <a:defRPr sz="1800">
                <a:solidFill>
                  <a:srgbClr val="FFFEFF"/>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1D8BD707-D9CF-40AE-B4C6-C98DA3205C09}" type="datetimeFigureOut">
              <a:rPr lang="en-US" smtClean="0"/>
              <a:pPr/>
              <a:t>3/26/2026</a:t>
            </a:fld>
            <a:endParaRPr lang="en-US" dirty="0"/>
          </a:p>
        </p:txBody>
      </p:sp>
      <p:sp>
        <p:nvSpPr>
          <p:cNvPr id="6" name="Footer Placeholder 5"/>
          <p:cNvSpPr>
            <a:spLocks noGrp="1"/>
          </p:cNvSpPr>
          <p:nvPr>
            <p:ph type="ftr" sz="quarter" idx="11"/>
          </p:nvPr>
        </p:nvSpPr>
        <p:spPr>
          <a:xfrm>
            <a:off x="804673"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1891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2" y="2358392"/>
            <a:ext cx="3498667" cy="2456485"/>
          </a:xfrm>
          <a:prstGeom prst="rect">
            <a:avLst/>
          </a:prstGeom>
        </p:spPr>
        <p:txBody>
          <a:bodyPr vert="horz" lIns="228600" tIns="228600" rIns="228600" bIns="22860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434982" y="794720"/>
            <a:ext cx="5950036" cy="525709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b="0" i="0">
                <a:solidFill>
                  <a:schemeClr val="tx1">
                    <a:tint val="75000"/>
                  </a:schemeClr>
                </a:solidFill>
                <a:latin typeface="Helvetica" pitchFamily="2" charset="0"/>
              </a:defRPr>
            </a:lvl1pPr>
          </a:lstStyle>
          <a:p>
            <a:fld id="{1D8BD707-D9CF-40AE-B4C6-C98DA3205C09}" type="datetimeFigureOut">
              <a:rPr lang="en-US" smtClean="0"/>
              <a:pPr/>
              <a:t>3/26/2026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b="0" i="0">
                <a:solidFill>
                  <a:schemeClr val="tx1">
                    <a:tint val="75000"/>
                  </a:schemeClr>
                </a:solidFill>
                <a:latin typeface="Helvetica" pitchFamily="2" charset="0"/>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b="0" i="0">
                <a:solidFill>
                  <a:schemeClr val="tx1">
                    <a:tint val="75000"/>
                  </a:schemeClr>
                </a:solidFill>
                <a:latin typeface="Helvetica" pitchFamily="2"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32686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46"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10000"/>
        <a:buFont typeface="Wingdings" panose="05000000000000000000" pitchFamily="2" charset="2"/>
        <a:buChar char="§"/>
        <a:defRPr sz="1800" b="0" i="0" kern="1200">
          <a:solidFill>
            <a:schemeClr val="tx1"/>
          </a:solidFill>
          <a:effectLst/>
          <a:latin typeface="Helvetica" pitchFamily="2" charset="0"/>
          <a:ea typeface="+mn-ea"/>
          <a:cs typeface="+mn-cs"/>
        </a:defRPr>
      </a:lvl1pPr>
      <a:lvl2pPr marL="685834"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600" b="0" i="0" kern="1200">
          <a:solidFill>
            <a:schemeClr val="tx1"/>
          </a:solidFill>
          <a:effectLst/>
          <a:latin typeface="Helvetica" pitchFamily="2" charset="0"/>
          <a:ea typeface="+mn-ea"/>
          <a:cs typeface="+mn-cs"/>
        </a:defRPr>
      </a:lvl2pPr>
      <a:lvl3pPr marL="1143057"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400" b="0" i="0" kern="1200">
          <a:solidFill>
            <a:schemeClr val="tx1"/>
          </a:solidFill>
          <a:effectLst/>
          <a:latin typeface="Helvetica" pitchFamily="2" charset="0"/>
          <a:ea typeface="+mn-ea"/>
          <a:cs typeface="+mn-cs"/>
        </a:defRPr>
      </a:lvl3pPr>
      <a:lvl4pPr marL="1600280"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200" b="0" i="0" kern="1200">
          <a:solidFill>
            <a:schemeClr val="tx1"/>
          </a:solidFill>
          <a:effectLst/>
          <a:latin typeface="Helvetica" pitchFamily="2" charset="0"/>
          <a:ea typeface="+mn-ea"/>
          <a:cs typeface="+mn-cs"/>
        </a:defRPr>
      </a:lvl4pPr>
      <a:lvl5pPr marL="2057503"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200" b="0" i="0" kern="1200">
          <a:solidFill>
            <a:schemeClr val="tx1"/>
          </a:solidFill>
          <a:effectLst/>
          <a:latin typeface="Helvetica" pitchFamily="2" charset="0"/>
          <a:ea typeface="+mn-ea"/>
          <a:cs typeface="+mn-cs"/>
        </a:defRPr>
      </a:lvl5pPr>
      <a:lvl6pPr marL="2514726"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extBox 5"/>
          <p:cNvSpPr txBox="1"/>
          <p:nvPr/>
        </p:nvSpPr>
        <p:spPr>
          <a:xfrm>
            <a:off x="6728603" y="4833907"/>
            <a:ext cx="5575992" cy="1770998"/>
          </a:xfrm>
          <a:prstGeom prst="rect">
            <a:avLst/>
          </a:prstGeom>
        </p:spPr>
        <p:txBody>
          <a:bodyPr wrap="square" lIns="0" tIns="0" rIns="0" bIns="0" rtlCol="0" anchor="t">
            <a:spAutoFit/>
          </a:bodyPr>
          <a:lstStyle/>
          <a:p>
            <a:pPr marL="0" marR="0" lvl="0" indent="0" algn="ctr" defTabSz="304815"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21" normalizeH="0" baseline="0" noProof="0" dirty="0">
                <a:ln>
                  <a:noFill/>
                </a:ln>
                <a:solidFill>
                  <a:prstClr val="white"/>
                </a:solidFill>
                <a:effectLst/>
                <a:uLnTx/>
                <a:uFillTx/>
                <a:latin typeface="Helvetica" pitchFamily="2" charset="0"/>
                <a:ea typeface="Calibri"/>
                <a:cs typeface="Calibri"/>
              </a:rPr>
              <a:t>Kenneth Burns, Olwen Halvey, </a:t>
            </a:r>
          </a:p>
          <a:p>
            <a:pPr marL="0" marR="0" lvl="0" indent="0" algn="ctr" defTabSz="304815"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21" normalizeH="0" baseline="0" noProof="0" dirty="0">
                <a:ln>
                  <a:noFill/>
                </a:ln>
                <a:solidFill>
                  <a:prstClr val="white"/>
                </a:solidFill>
                <a:effectLst/>
                <a:uLnTx/>
                <a:uFillTx/>
                <a:latin typeface="Helvetica" pitchFamily="2" charset="0"/>
                <a:ea typeface="Calibri"/>
                <a:cs typeface="Calibri"/>
              </a:rPr>
              <a:t>Fiachra Ó Súilleabháin and </a:t>
            </a:r>
          </a:p>
          <a:p>
            <a:pPr marL="0" marR="0" lvl="0" indent="0" algn="ctr" defTabSz="304815"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21" normalizeH="0" baseline="0" noProof="0" dirty="0">
                <a:ln>
                  <a:noFill/>
                </a:ln>
                <a:solidFill>
                  <a:prstClr val="white"/>
                </a:solidFill>
                <a:effectLst/>
                <a:uLnTx/>
                <a:uFillTx/>
                <a:latin typeface="Helvetica" pitchFamily="2" charset="0"/>
                <a:ea typeface="Calibri"/>
                <a:cs typeface="Calibri"/>
              </a:rPr>
              <a:t>Amy Bradley</a:t>
            </a:r>
            <a:endParaRPr kumimoji="0" lang="en-US" sz="2667" b="1" i="0" u="none" strike="noStrike" kern="1200" cap="none" spc="0" normalizeH="0" baseline="0" noProof="0" dirty="0">
              <a:ln>
                <a:noFill/>
              </a:ln>
              <a:solidFill>
                <a:prstClr val="white"/>
              </a:solidFill>
              <a:effectLst/>
              <a:uLnTx/>
              <a:uFillTx/>
              <a:latin typeface="Helvetica" pitchFamily="2" charset="0"/>
              <a:ea typeface="Calibri"/>
              <a:cs typeface="Calibri"/>
            </a:endParaRPr>
          </a:p>
        </p:txBody>
      </p:sp>
      <p:pic>
        <p:nvPicPr>
          <p:cNvPr id="8" name="Picture 7" descr="A screenshot of a phone&#10;&#10;AI-generated content may be incorrect.">
            <a:extLst>
              <a:ext uri="{FF2B5EF4-FFF2-40B4-BE49-F238E27FC236}">
                <a16:creationId xmlns:a16="http://schemas.microsoft.com/office/drawing/2014/main" id="{CF9AC455-4D9C-077A-62C9-801E9D92539B}"/>
              </a:ext>
            </a:extLst>
          </p:cNvPr>
          <p:cNvPicPr>
            <a:picLocks noChangeAspect="1"/>
          </p:cNvPicPr>
          <p:nvPr/>
        </p:nvPicPr>
        <p:blipFill>
          <a:blip r:embed="rId3">
            <a:extLst>
              <a:ext uri="{28A0092B-C50C-407E-A947-70E740481C1C}">
                <a14:useLocalDpi xmlns:a14="http://schemas.microsoft.com/office/drawing/2010/main" val="0"/>
              </a:ext>
            </a:extLst>
          </a:blip>
          <a:srcRect t="13849"/>
          <a:stretch>
            <a:fillRect/>
          </a:stretch>
        </p:blipFill>
        <p:spPr>
          <a:xfrm>
            <a:off x="1" y="1"/>
            <a:ext cx="6774611" cy="68309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685800" y="2392828"/>
            <a:ext cx="10820400" cy="1384995"/>
          </a:xfrm>
          <a:prstGeom prst="rect">
            <a:avLst/>
          </a:prstGeom>
        </p:spPr>
        <p:txBody>
          <a:bodyPr lIns="0" tIns="0" rIns="0" bIns="0" rtlCol="0" anchor="t">
            <a:spAutoFit/>
          </a:bodyPr>
          <a:lstStyle/>
          <a:p>
            <a:pPr marL="0" marR="0" lvl="0" indent="0" algn="l" defTabSz="304815" rtl="0" eaLnBrk="1" fontAlgn="auto" latinLnBrk="0" hangingPunct="1">
              <a:lnSpc>
                <a:spcPts val="10771"/>
              </a:lnSpc>
              <a:spcBef>
                <a:spcPts val="0"/>
              </a:spcBef>
              <a:spcAft>
                <a:spcPts val="0"/>
              </a:spcAft>
              <a:buClrTx/>
              <a:buSzTx/>
              <a:buFontTx/>
              <a:buNone/>
              <a:tabLst/>
              <a:defRPr/>
            </a:pPr>
            <a:r>
              <a:rPr kumimoji="0" lang="en-US" sz="10162" b="0" i="0" u="none" strike="noStrike" kern="1200" cap="none" spc="-315" normalizeH="0" baseline="0" noProof="0" dirty="0">
                <a:ln>
                  <a:noFill/>
                </a:ln>
                <a:solidFill>
                  <a:prstClr val="white"/>
                </a:solidFill>
                <a:effectLst/>
                <a:uLnTx/>
                <a:uFillTx/>
                <a:latin typeface="Helvetica" pitchFamily="2" charset="0"/>
                <a:ea typeface="+mn-ea"/>
                <a:cs typeface="+mn-cs"/>
              </a:rPr>
              <a:t>What happened?</a:t>
            </a:r>
          </a:p>
        </p:txBody>
      </p:sp>
      <p:sp>
        <p:nvSpPr>
          <p:cNvPr id="3" name="Freeform 7">
            <a:extLst>
              <a:ext uri="{FF2B5EF4-FFF2-40B4-BE49-F238E27FC236}">
                <a16:creationId xmlns:a16="http://schemas.microsoft.com/office/drawing/2014/main" id="{9E796CD7-5A28-C03C-7C09-9D23120E1C8A}"/>
              </a:ext>
            </a:extLst>
          </p:cNvPr>
          <p:cNvSpPr/>
          <p:nvPr/>
        </p:nvSpPr>
        <p:spPr>
          <a:xfrm>
            <a:off x="837841" y="4376041"/>
            <a:ext cx="3742239" cy="2245343"/>
          </a:xfrm>
          <a:custGeom>
            <a:avLst/>
            <a:gdLst/>
            <a:ahLst/>
            <a:cxnLst/>
            <a:rect l="l" t="t" r="r" b="b"/>
            <a:pathLst>
              <a:path w="5613359" h="3368015">
                <a:moveTo>
                  <a:pt x="0" y="0"/>
                </a:moveTo>
                <a:lnTo>
                  <a:pt x="5613359" y="0"/>
                </a:lnTo>
                <a:lnTo>
                  <a:pt x="5613359" y="3368015"/>
                </a:lnTo>
                <a:lnTo>
                  <a:pt x="0" y="3368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33986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F4F3-BAE2-5DFC-F044-C775815FDE9A}"/>
              </a:ext>
            </a:extLst>
          </p:cNvPr>
          <p:cNvSpPr>
            <a:spLocks noGrp="1"/>
          </p:cNvSpPr>
          <p:nvPr>
            <p:ph type="title" idx="4294967295"/>
          </p:nvPr>
        </p:nvSpPr>
        <p:spPr>
          <a:xfrm>
            <a:off x="2643717" y="2808817"/>
            <a:ext cx="9548283" cy="895350"/>
          </a:xfrm>
        </p:spPr>
        <p:txBody>
          <a:bodyPr vert="horz" lIns="91440" tIns="45720" rIns="91440" bIns="45720" rtlCol="0" anchor="ctr">
            <a:normAutofit fontScale="90000"/>
          </a:bodyPr>
          <a:lstStyle/>
          <a:p>
            <a:pPr algn="ctr"/>
            <a:r>
              <a:rPr lang="en-US" dirty="0">
                <a:latin typeface="Lucida Bright"/>
              </a:rPr>
              <a:t>Key Findings </a:t>
            </a:r>
            <a:br>
              <a:rPr lang="en-US" dirty="0">
                <a:latin typeface="Lucida Bright"/>
              </a:rPr>
            </a:br>
            <a:r>
              <a:rPr lang="en-US" dirty="0">
                <a:latin typeface="Lucida Bright"/>
              </a:rPr>
              <a:t>Phase 1</a:t>
            </a:r>
          </a:p>
        </p:txBody>
      </p:sp>
      <p:pic>
        <p:nvPicPr>
          <p:cNvPr id="5" name="Content Placeholder 4" descr="A diagram of a social media&#10;&#10;AI-generated content may be incorrect.">
            <a:extLst>
              <a:ext uri="{FF2B5EF4-FFF2-40B4-BE49-F238E27FC236}">
                <a16:creationId xmlns:a16="http://schemas.microsoft.com/office/drawing/2014/main" id="{8D152B1D-4F06-0AD7-7DFA-D51B76B068D3}"/>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b="10970"/>
          <a:stretch>
            <a:fillRect/>
          </a:stretch>
        </p:blipFill>
        <p:spPr>
          <a:xfrm>
            <a:off x="0" y="9525"/>
            <a:ext cx="12357100" cy="6848475"/>
          </a:xfrm>
          <a:prstGeom prst="rect">
            <a:avLst/>
          </a:prstGeom>
          <a:noFill/>
        </p:spPr>
      </p:pic>
      <p:pic>
        <p:nvPicPr>
          <p:cNvPr id="3" name="Picture 2" descr="A yellow sign with black text&#10;&#10;AI-generated content may be incorrect.">
            <a:extLst>
              <a:ext uri="{FF2B5EF4-FFF2-40B4-BE49-F238E27FC236}">
                <a16:creationId xmlns:a16="http://schemas.microsoft.com/office/drawing/2014/main" id="{815E2D05-FD0D-04A2-4B6D-9E11F6D0D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881" y="5948092"/>
            <a:ext cx="1334219" cy="909909"/>
          </a:xfrm>
          <a:prstGeom prst="rect">
            <a:avLst/>
          </a:prstGeom>
        </p:spPr>
      </p:pic>
    </p:spTree>
    <p:extLst>
      <p:ext uri="{BB962C8B-B14F-4D97-AF65-F5344CB8AC3E}">
        <p14:creationId xmlns:p14="http://schemas.microsoft.com/office/powerpoint/2010/main" val="3884108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Box 3"/>
          <p:cNvSpPr txBox="1"/>
          <p:nvPr/>
        </p:nvSpPr>
        <p:spPr>
          <a:xfrm>
            <a:off x="685800" y="5805594"/>
            <a:ext cx="3392098" cy="174407"/>
          </a:xfrm>
          <a:prstGeom prst="rect">
            <a:avLst/>
          </a:prstGeom>
        </p:spPr>
        <p:txBody>
          <a:bodyPr lIns="0" tIns="0" rIns="0" bIns="0" rtlCol="0" anchor="t">
            <a:spAutoFit/>
          </a:bodyPr>
          <a:lstStyle/>
          <a:p>
            <a:pPr marL="0" marR="0" lvl="0" indent="0" algn="l" defTabSz="304815" rtl="0" eaLnBrk="1" fontAlgn="auto" latinLnBrk="0" hangingPunct="1">
              <a:lnSpc>
                <a:spcPts val="1493"/>
              </a:lnSpc>
              <a:spcBef>
                <a:spcPts val="0"/>
              </a:spcBef>
              <a:spcAft>
                <a:spcPts val="0"/>
              </a:spcAft>
              <a:buClrTx/>
              <a:buSzTx/>
              <a:buFontTx/>
              <a:buNone/>
              <a:tabLst/>
              <a:defRPr/>
            </a:pPr>
            <a:endParaRPr kumimoji="0" lang="en-US" sz="1033" b="0" i="0" u="none" strike="noStrike" kern="1200" cap="none" spc="-10" normalizeH="0" baseline="0" noProof="0" dirty="0">
              <a:ln>
                <a:noFill/>
              </a:ln>
              <a:solidFill>
                <a:srgbClr val="000000"/>
              </a:solidFill>
              <a:effectLst/>
              <a:uLnTx/>
              <a:uFillTx/>
              <a:latin typeface="Proxima Nova"/>
              <a:ea typeface="+mn-ea"/>
              <a:cs typeface="+mn-cs"/>
            </a:endParaRPr>
          </a:p>
        </p:txBody>
      </p:sp>
      <p:sp>
        <p:nvSpPr>
          <p:cNvPr id="4" name="TextBox 4"/>
          <p:cNvSpPr txBox="1"/>
          <p:nvPr/>
        </p:nvSpPr>
        <p:spPr>
          <a:xfrm>
            <a:off x="152400" y="528929"/>
            <a:ext cx="11846560" cy="738664"/>
          </a:xfrm>
          <a:prstGeom prst="rect">
            <a:avLst/>
          </a:prstGeom>
        </p:spPr>
        <p:txBody>
          <a:bodyPr wrap="square" lIns="0" tIns="0" rIns="0" bIns="0" rtlCol="0" anchor="t">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1" normalizeH="0" baseline="0" noProof="0" dirty="0">
                <a:ln>
                  <a:noFill/>
                </a:ln>
                <a:solidFill>
                  <a:prstClr val="white"/>
                </a:solidFill>
                <a:effectLst/>
                <a:uLnTx/>
                <a:uFillTx/>
                <a:latin typeface="Helvetica" pitchFamily="2" charset="0"/>
                <a:ea typeface="+mn-ea"/>
                <a:cs typeface="+mn-cs"/>
              </a:rPr>
              <a:t>What happened?</a:t>
            </a:r>
          </a:p>
        </p:txBody>
      </p:sp>
      <p:sp>
        <p:nvSpPr>
          <p:cNvPr id="5" name="TextBox 5"/>
          <p:cNvSpPr txBox="1"/>
          <p:nvPr/>
        </p:nvSpPr>
        <p:spPr>
          <a:xfrm>
            <a:off x="68580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srgbClr val="000000"/>
              </a:solidFill>
              <a:effectLst/>
              <a:uLnTx/>
              <a:uFillTx/>
              <a:latin typeface="Helvetica" pitchFamily="2" charset="0"/>
              <a:ea typeface="+mn-ea"/>
              <a:cs typeface="+mn-cs"/>
            </a:endParaRPr>
          </a:p>
        </p:txBody>
      </p:sp>
      <p:sp>
        <p:nvSpPr>
          <p:cNvPr id="7" name="TextBox 7"/>
          <p:cNvSpPr txBox="1"/>
          <p:nvPr/>
        </p:nvSpPr>
        <p:spPr>
          <a:xfrm>
            <a:off x="618388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prstClr val="black"/>
              </a:solidFill>
              <a:effectLst/>
              <a:uLnTx/>
              <a:uFillTx/>
              <a:latin typeface="Helvetica" pitchFamily="2" charset="0"/>
              <a:ea typeface="+mn-ea"/>
              <a:cs typeface="+mn-cs"/>
            </a:endParaRPr>
          </a:p>
        </p:txBody>
      </p:sp>
      <p:sp>
        <p:nvSpPr>
          <p:cNvPr id="10" name="TextBox 10"/>
          <p:cNvSpPr txBox="1"/>
          <p:nvPr/>
        </p:nvSpPr>
        <p:spPr>
          <a:xfrm>
            <a:off x="3640323" y="2190691"/>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1" name="TextBox 11"/>
          <p:cNvSpPr txBox="1"/>
          <p:nvPr/>
        </p:nvSpPr>
        <p:spPr>
          <a:xfrm>
            <a:off x="6183880"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2" name="TextBox 12"/>
          <p:cNvSpPr txBox="1"/>
          <p:nvPr/>
        </p:nvSpPr>
        <p:spPr>
          <a:xfrm>
            <a:off x="8932921"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r>
              <a:rPr kumimoji="0" lang="en-US" sz="1600" b="0" i="0" u="none" strike="noStrike" kern="1200" cap="none" spc="-16" normalizeH="0" baseline="0" noProof="0" dirty="0">
                <a:ln>
                  <a:noFill/>
                </a:ln>
                <a:solidFill>
                  <a:srgbClr val="000000"/>
                </a:solidFill>
                <a:effectLst/>
                <a:uLnTx/>
                <a:uFillTx/>
                <a:latin typeface="Proxima Nova"/>
                <a:ea typeface="+mn-ea"/>
                <a:cs typeface="+mn-cs"/>
              </a:rPr>
              <a:t>.</a:t>
            </a:r>
          </a:p>
        </p:txBody>
      </p:sp>
      <p:sp>
        <p:nvSpPr>
          <p:cNvPr id="13" name="Freeform 6">
            <a:extLst>
              <a:ext uri="{FF2B5EF4-FFF2-40B4-BE49-F238E27FC236}">
                <a16:creationId xmlns:a16="http://schemas.microsoft.com/office/drawing/2014/main" id="{BE262A9D-384A-DD51-3DD1-17C62D405BBF}"/>
              </a:ext>
            </a:extLst>
          </p:cNvPr>
          <p:cNvSpPr/>
          <p:nvPr/>
        </p:nvSpPr>
        <p:spPr>
          <a:xfrm>
            <a:off x="8932921" y="2392858"/>
            <a:ext cx="3066039" cy="3706249"/>
          </a:xfrm>
          <a:custGeom>
            <a:avLst/>
            <a:gdLst/>
            <a:ahLst/>
            <a:cxnLst/>
            <a:rect l="l" t="t" r="r" b="b"/>
            <a:pathLst>
              <a:path w="3636730" h="5650287">
                <a:moveTo>
                  <a:pt x="0" y="0"/>
                </a:moveTo>
                <a:lnTo>
                  <a:pt x="3636730" y="0"/>
                </a:lnTo>
                <a:lnTo>
                  <a:pt x="3636730" y="5650286"/>
                </a:lnTo>
                <a:lnTo>
                  <a:pt x="0" y="5650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CF16CD7E-ADD2-3BAA-801A-8049A1FF489D}"/>
              </a:ext>
            </a:extLst>
          </p:cNvPr>
          <p:cNvSpPr txBox="1"/>
          <p:nvPr/>
        </p:nvSpPr>
        <p:spPr>
          <a:xfrm>
            <a:off x="355600" y="1889800"/>
            <a:ext cx="8399520" cy="4524315"/>
          </a:xfrm>
          <a:prstGeom prst="rect">
            <a:avLst/>
          </a:prstGeom>
          <a:noFill/>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16" normalizeH="0" baseline="0" noProof="0" dirty="0">
                <a:ln>
                  <a:noFill/>
                </a:ln>
                <a:solidFill>
                  <a:prstClr val="white"/>
                </a:solidFill>
                <a:effectLst/>
                <a:uLnTx/>
                <a:uFillTx/>
                <a:latin typeface="Helvetica" pitchFamily="2" charset="0"/>
                <a:ea typeface="+mn-ea"/>
                <a:cs typeface="Segoe UI"/>
              </a:rPr>
              <a:t>“… a client...would have set up a fake account using my name, and then would have requested friends of my friends." – Shirley</a:t>
            </a:r>
          </a:p>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16" normalizeH="0" baseline="0" noProof="0" dirty="0">
              <a:ln>
                <a:noFill/>
              </a:ln>
              <a:solidFill>
                <a:prstClr val="white"/>
              </a:solidFill>
              <a:effectLst/>
              <a:uLnTx/>
              <a:uFillTx/>
              <a:latin typeface="Helvetica" pitchFamily="2" charset="0"/>
              <a:ea typeface="+mn-ea"/>
              <a:cs typeface="Segoe UI"/>
            </a:endParaRP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16" normalizeH="0" baseline="0" noProof="0" dirty="0">
                <a:ln>
                  <a:noFill/>
                </a:ln>
                <a:solidFill>
                  <a:prstClr val="white"/>
                </a:solidFill>
                <a:effectLst/>
                <a:uLnTx/>
                <a:uFillTx/>
                <a:latin typeface="Helvetica" pitchFamily="2" charset="0"/>
                <a:ea typeface="+mn-ea"/>
                <a:cs typeface="Segoe UI"/>
              </a:rPr>
              <a:t>"And then she posts, started posting on this website called shameyoursocialworkers.com. ......It's an English site. Shameyoursocialworker and she started posting there." Lily</a:t>
            </a:r>
            <a:endParaRPr kumimoji="0" lang="en-US" sz="3200" b="0" i="0" u="none" strike="noStrike" kern="1200" cap="none" spc="-16" normalizeH="0" baseline="0" noProof="0" dirty="0">
              <a:ln>
                <a:noFill/>
              </a:ln>
              <a:solidFill>
                <a:prstClr val="white"/>
              </a:solidFill>
              <a:effectLst/>
              <a:uLnTx/>
              <a:uFillTx/>
              <a:latin typeface="Helvetica" pitchFamily="2" charset="0"/>
              <a:ea typeface="+mn-ea"/>
              <a:cs typeface="Segoe UI"/>
            </a:endParaRPr>
          </a:p>
        </p:txBody>
      </p:sp>
    </p:spTree>
    <p:extLst>
      <p:ext uri="{BB962C8B-B14F-4D97-AF65-F5344CB8AC3E}">
        <p14:creationId xmlns:p14="http://schemas.microsoft.com/office/powerpoint/2010/main" val="261862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Box 3"/>
          <p:cNvSpPr txBox="1"/>
          <p:nvPr/>
        </p:nvSpPr>
        <p:spPr>
          <a:xfrm>
            <a:off x="685800" y="5805594"/>
            <a:ext cx="3392098" cy="174407"/>
          </a:xfrm>
          <a:prstGeom prst="rect">
            <a:avLst/>
          </a:prstGeom>
        </p:spPr>
        <p:txBody>
          <a:bodyPr lIns="0" tIns="0" rIns="0" bIns="0" rtlCol="0" anchor="t">
            <a:spAutoFit/>
          </a:bodyPr>
          <a:lstStyle/>
          <a:p>
            <a:pPr marL="0" marR="0" lvl="0" indent="0" algn="l" defTabSz="304815" rtl="0" eaLnBrk="1" fontAlgn="auto" latinLnBrk="0" hangingPunct="1">
              <a:lnSpc>
                <a:spcPts val="1493"/>
              </a:lnSpc>
              <a:spcBef>
                <a:spcPts val="0"/>
              </a:spcBef>
              <a:spcAft>
                <a:spcPts val="0"/>
              </a:spcAft>
              <a:buClrTx/>
              <a:buSzTx/>
              <a:buFontTx/>
              <a:buNone/>
              <a:tabLst/>
              <a:defRPr/>
            </a:pPr>
            <a:endParaRPr kumimoji="0" lang="en-US" sz="1033" b="0" i="0" u="none" strike="noStrike" kern="1200" cap="none" spc="-10" normalizeH="0" baseline="0" noProof="0" dirty="0">
              <a:ln>
                <a:noFill/>
              </a:ln>
              <a:solidFill>
                <a:srgbClr val="000000"/>
              </a:solidFill>
              <a:effectLst/>
              <a:uLnTx/>
              <a:uFillTx/>
              <a:latin typeface="Proxima Nova"/>
              <a:ea typeface="+mn-ea"/>
              <a:cs typeface="+mn-cs"/>
            </a:endParaRPr>
          </a:p>
        </p:txBody>
      </p:sp>
      <p:sp>
        <p:nvSpPr>
          <p:cNvPr id="4" name="TextBox 4"/>
          <p:cNvSpPr txBox="1"/>
          <p:nvPr/>
        </p:nvSpPr>
        <p:spPr>
          <a:xfrm>
            <a:off x="152400" y="528929"/>
            <a:ext cx="11846560" cy="738664"/>
          </a:xfrm>
          <a:prstGeom prst="rect">
            <a:avLst/>
          </a:prstGeom>
        </p:spPr>
        <p:txBody>
          <a:bodyPr wrap="square" lIns="0" tIns="0" rIns="0" bIns="0" rtlCol="0" anchor="t">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1" normalizeH="0" baseline="0" noProof="0" dirty="0">
                <a:ln>
                  <a:noFill/>
                </a:ln>
                <a:solidFill>
                  <a:prstClr val="white"/>
                </a:solidFill>
                <a:effectLst/>
                <a:uLnTx/>
                <a:uFillTx/>
                <a:latin typeface="Helvetica" pitchFamily="2" charset="0"/>
                <a:ea typeface="+mn-ea"/>
                <a:cs typeface="+mn-cs"/>
              </a:rPr>
              <a:t>What happened?</a:t>
            </a:r>
          </a:p>
        </p:txBody>
      </p:sp>
      <p:sp>
        <p:nvSpPr>
          <p:cNvPr id="5" name="TextBox 5"/>
          <p:cNvSpPr txBox="1"/>
          <p:nvPr/>
        </p:nvSpPr>
        <p:spPr>
          <a:xfrm>
            <a:off x="68580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srgbClr val="000000"/>
              </a:solidFill>
              <a:effectLst/>
              <a:uLnTx/>
              <a:uFillTx/>
              <a:latin typeface="Helvetica" pitchFamily="2" charset="0"/>
              <a:ea typeface="+mn-ea"/>
              <a:cs typeface="+mn-cs"/>
            </a:endParaRPr>
          </a:p>
        </p:txBody>
      </p:sp>
      <p:sp>
        <p:nvSpPr>
          <p:cNvPr id="7" name="TextBox 7"/>
          <p:cNvSpPr txBox="1"/>
          <p:nvPr/>
        </p:nvSpPr>
        <p:spPr>
          <a:xfrm>
            <a:off x="618388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prstClr val="black"/>
              </a:solidFill>
              <a:effectLst/>
              <a:uLnTx/>
              <a:uFillTx/>
              <a:latin typeface="Helvetica" pitchFamily="2" charset="0"/>
              <a:ea typeface="+mn-ea"/>
              <a:cs typeface="+mn-cs"/>
            </a:endParaRPr>
          </a:p>
        </p:txBody>
      </p:sp>
      <p:sp>
        <p:nvSpPr>
          <p:cNvPr id="10" name="TextBox 10"/>
          <p:cNvSpPr txBox="1"/>
          <p:nvPr/>
        </p:nvSpPr>
        <p:spPr>
          <a:xfrm>
            <a:off x="3640323" y="2190691"/>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1" name="TextBox 11"/>
          <p:cNvSpPr txBox="1"/>
          <p:nvPr/>
        </p:nvSpPr>
        <p:spPr>
          <a:xfrm>
            <a:off x="6183880"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2" name="TextBox 12"/>
          <p:cNvSpPr txBox="1"/>
          <p:nvPr/>
        </p:nvSpPr>
        <p:spPr>
          <a:xfrm>
            <a:off x="8932921"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r>
              <a:rPr kumimoji="0" lang="en-US" sz="1600" b="0" i="0" u="none" strike="noStrike" kern="1200" cap="none" spc="-16" normalizeH="0" baseline="0" noProof="0" dirty="0">
                <a:ln>
                  <a:noFill/>
                </a:ln>
                <a:solidFill>
                  <a:srgbClr val="000000"/>
                </a:solidFill>
                <a:effectLst/>
                <a:uLnTx/>
                <a:uFillTx/>
                <a:latin typeface="Proxima Nova"/>
                <a:ea typeface="+mn-ea"/>
                <a:cs typeface="+mn-cs"/>
              </a:rPr>
              <a:t>.</a:t>
            </a:r>
          </a:p>
        </p:txBody>
      </p:sp>
      <p:sp>
        <p:nvSpPr>
          <p:cNvPr id="15" name="TextBox 14">
            <a:extLst>
              <a:ext uri="{FF2B5EF4-FFF2-40B4-BE49-F238E27FC236}">
                <a16:creationId xmlns:a16="http://schemas.microsoft.com/office/drawing/2014/main" id="{CF16CD7E-ADD2-3BAA-801A-8049A1FF489D}"/>
              </a:ext>
            </a:extLst>
          </p:cNvPr>
          <p:cNvSpPr txBox="1"/>
          <p:nvPr/>
        </p:nvSpPr>
        <p:spPr>
          <a:xfrm>
            <a:off x="685800" y="2118424"/>
            <a:ext cx="7752321" cy="3539430"/>
          </a:xfrm>
          <a:prstGeom prst="rect">
            <a:avLst/>
          </a:prstGeom>
          <a:noFill/>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6" normalizeH="0" baseline="0" noProof="0" dirty="0">
                <a:ln>
                  <a:noFill/>
                </a:ln>
                <a:solidFill>
                  <a:prstClr val="white"/>
                </a:solidFill>
                <a:effectLst/>
                <a:uLnTx/>
                <a:uFillTx/>
                <a:latin typeface="Helvetica" pitchFamily="2" charset="0"/>
                <a:ea typeface="+mn-ea"/>
                <a:cs typeface="Segoe UI"/>
              </a:rPr>
              <a:t>”… she put up a video on Facebook. It was about 45 minutes long, just a black screen with her talking about how there was a bullet with my name on it." Rachel</a:t>
            </a:r>
          </a:p>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16" normalizeH="0" baseline="0" noProof="0" dirty="0">
              <a:ln>
                <a:noFill/>
              </a:ln>
              <a:solidFill>
                <a:prstClr val="white"/>
              </a:solidFill>
              <a:effectLst/>
              <a:uLnTx/>
              <a:uFillTx/>
              <a:latin typeface="Helvetica" pitchFamily="2" charset="0"/>
              <a:ea typeface="+mn-ea"/>
              <a:cs typeface="Segoe UI"/>
            </a:endParaRP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6" normalizeH="0" baseline="0" noProof="0" dirty="0">
                <a:ln>
                  <a:noFill/>
                </a:ln>
                <a:solidFill>
                  <a:prstClr val="white"/>
                </a:solidFill>
                <a:effectLst/>
                <a:uLnTx/>
                <a:uFillTx/>
                <a:latin typeface="Helvetica" pitchFamily="2" charset="0"/>
                <a:ea typeface="+mn-ea"/>
                <a:cs typeface="Segoe UI"/>
              </a:rPr>
              <a:t>”… photographs of my children were put up online."  Debby</a:t>
            </a:r>
          </a:p>
        </p:txBody>
      </p:sp>
      <p:sp>
        <p:nvSpPr>
          <p:cNvPr id="6" name="Freeform 10">
            <a:extLst>
              <a:ext uri="{FF2B5EF4-FFF2-40B4-BE49-F238E27FC236}">
                <a16:creationId xmlns:a16="http://schemas.microsoft.com/office/drawing/2014/main" id="{7068620D-CB9B-5B06-BF2D-E78B9A0EDE88}"/>
              </a:ext>
            </a:extLst>
          </p:cNvPr>
          <p:cNvSpPr/>
          <p:nvPr/>
        </p:nvSpPr>
        <p:spPr>
          <a:xfrm>
            <a:off x="9580905" y="3328202"/>
            <a:ext cx="2238925" cy="2754829"/>
          </a:xfrm>
          <a:custGeom>
            <a:avLst/>
            <a:gdLst/>
            <a:ahLst/>
            <a:cxnLst/>
            <a:rect l="l" t="t" r="r" b="b"/>
            <a:pathLst>
              <a:path w="3358387" h="4132244">
                <a:moveTo>
                  <a:pt x="0" y="0"/>
                </a:moveTo>
                <a:lnTo>
                  <a:pt x="3358388" y="0"/>
                </a:lnTo>
                <a:lnTo>
                  <a:pt x="3358388" y="4132243"/>
                </a:lnTo>
                <a:lnTo>
                  <a:pt x="0" y="41322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8" name="Freeform 11">
            <a:extLst>
              <a:ext uri="{FF2B5EF4-FFF2-40B4-BE49-F238E27FC236}">
                <a16:creationId xmlns:a16="http://schemas.microsoft.com/office/drawing/2014/main" id="{BE4E27F8-525D-C7B4-13C0-9B70C7C339FA}"/>
              </a:ext>
            </a:extLst>
          </p:cNvPr>
          <p:cNvSpPr/>
          <p:nvPr/>
        </p:nvSpPr>
        <p:spPr>
          <a:xfrm>
            <a:off x="8932921" y="908645"/>
            <a:ext cx="1610105" cy="2419557"/>
          </a:xfrm>
          <a:custGeom>
            <a:avLst/>
            <a:gdLst/>
            <a:ahLst/>
            <a:cxnLst/>
            <a:rect l="l" t="t" r="r" b="b"/>
            <a:pathLst>
              <a:path w="2415158" h="3629336">
                <a:moveTo>
                  <a:pt x="0" y="0"/>
                </a:moveTo>
                <a:lnTo>
                  <a:pt x="2415158" y="0"/>
                </a:lnTo>
                <a:lnTo>
                  <a:pt x="2415158" y="3629336"/>
                </a:lnTo>
                <a:lnTo>
                  <a:pt x="0" y="3629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009869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Box 3"/>
          <p:cNvSpPr txBox="1"/>
          <p:nvPr/>
        </p:nvSpPr>
        <p:spPr>
          <a:xfrm>
            <a:off x="685800" y="5805594"/>
            <a:ext cx="3392098" cy="174407"/>
          </a:xfrm>
          <a:prstGeom prst="rect">
            <a:avLst/>
          </a:prstGeom>
        </p:spPr>
        <p:txBody>
          <a:bodyPr lIns="0" tIns="0" rIns="0" bIns="0" rtlCol="0" anchor="t">
            <a:spAutoFit/>
          </a:bodyPr>
          <a:lstStyle/>
          <a:p>
            <a:pPr marL="0" marR="0" lvl="0" indent="0" algn="l" defTabSz="304815" rtl="0" eaLnBrk="1" fontAlgn="auto" latinLnBrk="0" hangingPunct="1">
              <a:lnSpc>
                <a:spcPts val="1493"/>
              </a:lnSpc>
              <a:spcBef>
                <a:spcPts val="0"/>
              </a:spcBef>
              <a:spcAft>
                <a:spcPts val="0"/>
              </a:spcAft>
              <a:buClrTx/>
              <a:buSzTx/>
              <a:buFontTx/>
              <a:buNone/>
              <a:tabLst/>
              <a:defRPr/>
            </a:pPr>
            <a:endParaRPr kumimoji="0" lang="en-US" sz="1033" b="0" i="0" u="none" strike="noStrike" kern="1200" cap="none" spc="-10" normalizeH="0" baseline="0" noProof="0" dirty="0">
              <a:ln>
                <a:noFill/>
              </a:ln>
              <a:solidFill>
                <a:srgbClr val="000000"/>
              </a:solidFill>
              <a:effectLst/>
              <a:uLnTx/>
              <a:uFillTx/>
              <a:latin typeface="Proxima Nova"/>
              <a:ea typeface="+mn-ea"/>
              <a:cs typeface="+mn-cs"/>
            </a:endParaRPr>
          </a:p>
        </p:txBody>
      </p:sp>
      <p:sp>
        <p:nvSpPr>
          <p:cNvPr id="4" name="TextBox 4"/>
          <p:cNvSpPr txBox="1"/>
          <p:nvPr/>
        </p:nvSpPr>
        <p:spPr>
          <a:xfrm>
            <a:off x="152400" y="528929"/>
            <a:ext cx="11846560" cy="738664"/>
          </a:xfrm>
          <a:prstGeom prst="rect">
            <a:avLst/>
          </a:prstGeom>
        </p:spPr>
        <p:txBody>
          <a:bodyPr wrap="square" lIns="0" tIns="0" rIns="0" bIns="0" rtlCol="0" anchor="t">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1" normalizeH="0" baseline="0" noProof="0" dirty="0">
                <a:ln>
                  <a:noFill/>
                </a:ln>
                <a:solidFill>
                  <a:prstClr val="white"/>
                </a:solidFill>
                <a:effectLst/>
                <a:uLnTx/>
                <a:uFillTx/>
                <a:latin typeface="Helvetica" pitchFamily="2" charset="0"/>
                <a:ea typeface="+mn-ea"/>
                <a:cs typeface="+mn-cs"/>
              </a:rPr>
              <a:t>What happened?</a:t>
            </a:r>
          </a:p>
        </p:txBody>
      </p:sp>
      <p:sp>
        <p:nvSpPr>
          <p:cNvPr id="5" name="TextBox 5"/>
          <p:cNvSpPr txBox="1"/>
          <p:nvPr/>
        </p:nvSpPr>
        <p:spPr>
          <a:xfrm>
            <a:off x="68580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srgbClr val="000000"/>
              </a:solidFill>
              <a:effectLst/>
              <a:uLnTx/>
              <a:uFillTx/>
              <a:latin typeface="Helvetica" pitchFamily="2" charset="0"/>
              <a:ea typeface="+mn-ea"/>
              <a:cs typeface="+mn-cs"/>
            </a:endParaRPr>
          </a:p>
        </p:txBody>
      </p:sp>
      <p:sp>
        <p:nvSpPr>
          <p:cNvPr id="7" name="TextBox 7"/>
          <p:cNvSpPr txBox="1"/>
          <p:nvPr/>
        </p:nvSpPr>
        <p:spPr>
          <a:xfrm>
            <a:off x="618388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prstClr val="black"/>
              </a:solidFill>
              <a:effectLst/>
              <a:uLnTx/>
              <a:uFillTx/>
              <a:latin typeface="Helvetica" pitchFamily="2" charset="0"/>
              <a:ea typeface="+mn-ea"/>
              <a:cs typeface="+mn-cs"/>
            </a:endParaRPr>
          </a:p>
        </p:txBody>
      </p:sp>
      <p:sp>
        <p:nvSpPr>
          <p:cNvPr id="10" name="TextBox 10"/>
          <p:cNvSpPr txBox="1"/>
          <p:nvPr/>
        </p:nvSpPr>
        <p:spPr>
          <a:xfrm>
            <a:off x="3640323" y="2190691"/>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1" name="TextBox 11"/>
          <p:cNvSpPr txBox="1"/>
          <p:nvPr/>
        </p:nvSpPr>
        <p:spPr>
          <a:xfrm>
            <a:off x="6183880"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2" name="TextBox 12"/>
          <p:cNvSpPr txBox="1"/>
          <p:nvPr/>
        </p:nvSpPr>
        <p:spPr>
          <a:xfrm>
            <a:off x="8932921"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r>
              <a:rPr kumimoji="0" lang="en-US" sz="1600" b="0" i="0" u="none" strike="noStrike" kern="1200" cap="none" spc="-16" normalizeH="0" baseline="0" noProof="0" dirty="0">
                <a:ln>
                  <a:noFill/>
                </a:ln>
                <a:solidFill>
                  <a:srgbClr val="000000"/>
                </a:solidFill>
                <a:effectLst/>
                <a:uLnTx/>
                <a:uFillTx/>
                <a:latin typeface="Proxima Nova"/>
                <a:ea typeface="+mn-ea"/>
                <a:cs typeface="+mn-cs"/>
              </a:rPr>
              <a:t>.</a:t>
            </a:r>
          </a:p>
        </p:txBody>
      </p:sp>
      <p:sp>
        <p:nvSpPr>
          <p:cNvPr id="13" name="Freeform 6">
            <a:extLst>
              <a:ext uri="{FF2B5EF4-FFF2-40B4-BE49-F238E27FC236}">
                <a16:creationId xmlns:a16="http://schemas.microsoft.com/office/drawing/2014/main" id="{BE262A9D-384A-DD51-3DD1-17C62D405BBF}"/>
              </a:ext>
            </a:extLst>
          </p:cNvPr>
          <p:cNvSpPr/>
          <p:nvPr/>
        </p:nvSpPr>
        <p:spPr>
          <a:xfrm>
            <a:off x="8932921" y="2392858"/>
            <a:ext cx="3066039" cy="3706249"/>
          </a:xfrm>
          <a:custGeom>
            <a:avLst/>
            <a:gdLst/>
            <a:ahLst/>
            <a:cxnLst/>
            <a:rect l="l" t="t" r="r" b="b"/>
            <a:pathLst>
              <a:path w="3636730" h="5650287">
                <a:moveTo>
                  <a:pt x="0" y="0"/>
                </a:moveTo>
                <a:lnTo>
                  <a:pt x="3636730" y="0"/>
                </a:lnTo>
                <a:lnTo>
                  <a:pt x="3636730" y="5650286"/>
                </a:lnTo>
                <a:lnTo>
                  <a:pt x="0" y="5650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CF16CD7E-ADD2-3BAA-801A-8049A1FF489D}"/>
              </a:ext>
            </a:extLst>
          </p:cNvPr>
          <p:cNvSpPr txBox="1"/>
          <p:nvPr/>
        </p:nvSpPr>
        <p:spPr>
          <a:xfrm>
            <a:off x="355600" y="1548199"/>
            <a:ext cx="8577319" cy="4710136"/>
          </a:xfrm>
          <a:prstGeom prst="rect">
            <a:avLst/>
          </a:prstGeom>
          <a:noFill/>
        </p:spPr>
        <p:txBody>
          <a:bodyPr wrap="square">
            <a:spAutoFit/>
          </a:bodyPr>
          <a:lstStyle/>
          <a:p>
            <a:pPr marL="571529" marR="0" lvl="0" indent="-57152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334" b="0" i="0" u="none" strike="noStrike" kern="1200" cap="none" spc="-16" normalizeH="0" baseline="0" noProof="0" dirty="0">
                <a:ln>
                  <a:noFill/>
                </a:ln>
                <a:solidFill>
                  <a:prstClr val="white"/>
                </a:solidFill>
                <a:effectLst/>
                <a:uLnTx/>
                <a:uFillTx/>
                <a:latin typeface="Helvetica" pitchFamily="2" charset="0"/>
                <a:ea typeface="+mn-ea"/>
                <a:cs typeface="Segoe UI"/>
              </a:rPr>
              <a:t>Client emailed organisation to say manager was sexually abusing children. </a:t>
            </a:r>
          </a:p>
          <a:p>
            <a:pPr marL="571529" marR="0" lvl="0" indent="-57152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334" b="0" i="0" u="none" strike="noStrike" kern="1200" cap="none" spc="-16" normalizeH="0" baseline="0" noProof="0" dirty="0">
                <a:ln>
                  <a:noFill/>
                </a:ln>
                <a:solidFill>
                  <a:prstClr val="white"/>
                </a:solidFill>
                <a:effectLst/>
                <a:uLnTx/>
                <a:uFillTx/>
                <a:latin typeface="Helvetica" pitchFamily="2" charset="0"/>
                <a:ea typeface="+mn-ea"/>
                <a:cs typeface="Segoe UI"/>
              </a:rPr>
              <a:t>Posted similar messages on Facebook.</a:t>
            </a:r>
          </a:p>
          <a:p>
            <a:pPr marL="571529" marR="0" lvl="0" indent="-57152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334" b="0" i="0" u="none" strike="noStrike" kern="1200" cap="none" spc="-16" normalizeH="0" baseline="0" noProof="0" dirty="0">
                <a:ln>
                  <a:noFill/>
                </a:ln>
                <a:solidFill>
                  <a:prstClr val="white"/>
                </a:solidFill>
                <a:effectLst/>
                <a:uLnTx/>
                <a:uFillTx/>
                <a:latin typeface="Helvetica" pitchFamily="2" charset="0"/>
                <a:ea typeface="+mn-ea"/>
                <a:cs typeface="Segoe UI"/>
              </a:rPr>
              <a:t>Shared allegations with an investigative journalism section of the national broadcaster. </a:t>
            </a:r>
          </a:p>
          <a:p>
            <a:pPr marL="571529" marR="0" lvl="0" indent="-57152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334" b="0" i="0" u="none" strike="noStrike" kern="1200" cap="none" spc="-16" normalizeH="0" baseline="0" noProof="0" dirty="0">
                <a:ln>
                  <a:noFill/>
                </a:ln>
                <a:solidFill>
                  <a:prstClr val="white"/>
                </a:solidFill>
                <a:effectLst/>
                <a:uLnTx/>
                <a:uFillTx/>
                <a:latin typeface="Helvetica" pitchFamily="2" charset="0"/>
                <a:ea typeface="+mn-ea"/>
                <a:cs typeface="Segoe UI"/>
              </a:rPr>
              <a:t>Appeared on a podcast to repeat allegations leading to threats.</a:t>
            </a:r>
          </a:p>
          <a:p>
            <a:pPr marL="571529" marR="0" lvl="0" indent="-57152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334" b="0" i="0" u="none" strike="noStrike" kern="1200" cap="none" spc="-16" normalizeH="0" baseline="0" noProof="0" dirty="0">
                <a:ln>
                  <a:noFill/>
                </a:ln>
                <a:solidFill>
                  <a:prstClr val="white"/>
                </a:solidFill>
                <a:effectLst/>
                <a:uLnTx/>
                <a:uFillTx/>
                <a:latin typeface="Helvetica" pitchFamily="2" charset="0"/>
                <a:ea typeface="+mn-ea"/>
                <a:cs typeface="Segoe UI"/>
              </a:rPr>
              <a:t>Allegations were 100% false.</a:t>
            </a:r>
          </a:p>
        </p:txBody>
      </p:sp>
    </p:spTree>
    <p:extLst>
      <p:ext uri="{BB962C8B-B14F-4D97-AF65-F5344CB8AC3E}">
        <p14:creationId xmlns:p14="http://schemas.microsoft.com/office/powerpoint/2010/main" val="2075733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Box 3"/>
          <p:cNvSpPr txBox="1"/>
          <p:nvPr/>
        </p:nvSpPr>
        <p:spPr>
          <a:xfrm>
            <a:off x="685800" y="5805594"/>
            <a:ext cx="3392098" cy="174407"/>
          </a:xfrm>
          <a:prstGeom prst="rect">
            <a:avLst/>
          </a:prstGeom>
        </p:spPr>
        <p:txBody>
          <a:bodyPr lIns="0" tIns="0" rIns="0" bIns="0" rtlCol="0" anchor="t">
            <a:spAutoFit/>
          </a:bodyPr>
          <a:lstStyle/>
          <a:p>
            <a:pPr marL="0" marR="0" lvl="0" indent="0" algn="l" defTabSz="304815" rtl="0" eaLnBrk="1" fontAlgn="auto" latinLnBrk="0" hangingPunct="1">
              <a:lnSpc>
                <a:spcPts val="1493"/>
              </a:lnSpc>
              <a:spcBef>
                <a:spcPts val="0"/>
              </a:spcBef>
              <a:spcAft>
                <a:spcPts val="0"/>
              </a:spcAft>
              <a:buClrTx/>
              <a:buSzTx/>
              <a:buFontTx/>
              <a:buNone/>
              <a:tabLst/>
              <a:defRPr/>
            </a:pPr>
            <a:endParaRPr kumimoji="0" lang="en-US" sz="1033" b="0" i="0" u="none" strike="noStrike" kern="1200" cap="none" spc="-10" normalizeH="0" baseline="0" noProof="0" dirty="0">
              <a:ln>
                <a:noFill/>
              </a:ln>
              <a:solidFill>
                <a:srgbClr val="000000"/>
              </a:solidFill>
              <a:effectLst/>
              <a:uLnTx/>
              <a:uFillTx/>
              <a:latin typeface="Proxima Nova"/>
              <a:ea typeface="+mn-ea"/>
              <a:cs typeface="+mn-cs"/>
            </a:endParaRPr>
          </a:p>
        </p:txBody>
      </p:sp>
      <p:sp>
        <p:nvSpPr>
          <p:cNvPr id="4" name="TextBox 4"/>
          <p:cNvSpPr txBox="1"/>
          <p:nvPr/>
        </p:nvSpPr>
        <p:spPr>
          <a:xfrm>
            <a:off x="152400" y="528929"/>
            <a:ext cx="11846560" cy="738664"/>
          </a:xfrm>
          <a:prstGeom prst="rect">
            <a:avLst/>
          </a:prstGeom>
        </p:spPr>
        <p:txBody>
          <a:bodyPr wrap="square" lIns="0" tIns="0" rIns="0" bIns="0" rtlCol="0" anchor="t">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1" normalizeH="0" baseline="0" noProof="0" dirty="0">
                <a:ln>
                  <a:noFill/>
                </a:ln>
                <a:solidFill>
                  <a:prstClr val="white"/>
                </a:solidFill>
                <a:effectLst/>
                <a:uLnTx/>
                <a:uFillTx/>
                <a:latin typeface="Helvetica" pitchFamily="2" charset="0"/>
                <a:ea typeface="+mn-ea"/>
                <a:cs typeface="+mn-cs"/>
              </a:rPr>
              <a:t>Distinguishing between complaint and abuse </a:t>
            </a:r>
          </a:p>
        </p:txBody>
      </p:sp>
      <p:sp>
        <p:nvSpPr>
          <p:cNvPr id="5" name="TextBox 5"/>
          <p:cNvSpPr txBox="1"/>
          <p:nvPr/>
        </p:nvSpPr>
        <p:spPr>
          <a:xfrm>
            <a:off x="68580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srgbClr val="000000"/>
              </a:solidFill>
              <a:effectLst/>
              <a:uLnTx/>
              <a:uFillTx/>
              <a:latin typeface="Helvetica" pitchFamily="2" charset="0"/>
              <a:ea typeface="+mn-ea"/>
              <a:cs typeface="+mn-cs"/>
            </a:endParaRPr>
          </a:p>
        </p:txBody>
      </p:sp>
      <p:sp>
        <p:nvSpPr>
          <p:cNvPr id="7" name="TextBox 7"/>
          <p:cNvSpPr txBox="1"/>
          <p:nvPr/>
        </p:nvSpPr>
        <p:spPr>
          <a:xfrm>
            <a:off x="6183880" y="2118424"/>
            <a:ext cx="2571240" cy="282129"/>
          </a:xfrm>
          <a:prstGeom prst="rect">
            <a:avLst/>
          </a:prstGeom>
        </p:spPr>
        <p:txBody>
          <a:bodyPr lIns="0" tIns="0" rIns="0" bIns="0" rtlCol="0" anchor="t">
            <a:spAutoFit/>
          </a:bodyPr>
          <a:lstStyle/>
          <a:p>
            <a:pPr marL="0" marR="0" lvl="0" indent="0" algn="l" defTabSz="304815" rtl="0" eaLnBrk="1" fontAlgn="auto" latinLnBrk="0" hangingPunct="1">
              <a:lnSpc>
                <a:spcPts val="2160"/>
              </a:lnSpc>
              <a:spcBef>
                <a:spcPts val="0"/>
              </a:spcBef>
              <a:spcAft>
                <a:spcPts val="0"/>
              </a:spcAft>
              <a:buClrTx/>
              <a:buSzTx/>
              <a:buFontTx/>
              <a:buNone/>
              <a:tabLst/>
              <a:defRPr/>
            </a:pPr>
            <a:endParaRPr kumimoji="0" lang="en-US" sz="2400" b="0" i="0" u="none" strike="noStrike" kern="1200" cap="none" spc="-24" normalizeH="0" baseline="0" noProof="0" dirty="0">
              <a:ln>
                <a:noFill/>
              </a:ln>
              <a:solidFill>
                <a:prstClr val="black"/>
              </a:solidFill>
              <a:effectLst/>
              <a:uLnTx/>
              <a:uFillTx/>
              <a:latin typeface="Helvetica" pitchFamily="2" charset="0"/>
              <a:ea typeface="+mn-ea"/>
              <a:cs typeface="+mn-cs"/>
            </a:endParaRPr>
          </a:p>
        </p:txBody>
      </p:sp>
      <p:sp>
        <p:nvSpPr>
          <p:cNvPr id="10" name="TextBox 10"/>
          <p:cNvSpPr txBox="1"/>
          <p:nvPr/>
        </p:nvSpPr>
        <p:spPr>
          <a:xfrm>
            <a:off x="3640323" y="2190691"/>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1" name="TextBox 11"/>
          <p:cNvSpPr txBox="1"/>
          <p:nvPr/>
        </p:nvSpPr>
        <p:spPr>
          <a:xfrm>
            <a:off x="6183880"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p:txBody>
      </p:sp>
      <p:sp>
        <p:nvSpPr>
          <p:cNvPr id="12" name="TextBox 12"/>
          <p:cNvSpPr txBox="1"/>
          <p:nvPr/>
        </p:nvSpPr>
        <p:spPr>
          <a:xfrm>
            <a:off x="8932921" y="2781455"/>
            <a:ext cx="2571240" cy="258276"/>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r>
              <a:rPr kumimoji="0" lang="en-US" sz="1600" b="0" i="0" u="none" strike="noStrike" kern="1200" cap="none" spc="-16" normalizeH="0" baseline="0" noProof="0" dirty="0">
                <a:ln>
                  <a:noFill/>
                </a:ln>
                <a:solidFill>
                  <a:srgbClr val="000000"/>
                </a:solidFill>
                <a:effectLst/>
                <a:uLnTx/>
                <a:uFillTx/>
                <a:latin typeface="Proxima Nova"/>
                <a:ea typeface="+mn-ea"/>
                <a:cs typeface="+mn-cs"/>
              </a:rPr>
              <a:t>.</a:t>
            </a:r>
          </a:p>
        </p:txBody>
      </p:sp>
      <p:sp>
        <p:nvSpPr>
          <p:cNvPr id="13" name="Freeform 6">
            <a:extLst>
              <a:ext uri="{FF2B5EF4-FFF2-40B4-BE49-F238E27FC236}">
                <a16:creationId xmlns:a16="http://schemas.microsoft.com/office/drawing/2014/main" id="{BE262A9D-384A-DD51-3DD1-17C62D405BBF}"/>
              </a:ext>
            </a:extLst>
          </p:cNvPr>
          <p:cNvSpPr/>
          <p:nvPr/>
        </p:nvSpPr>
        <p:spPr>
          <a:xfrm>
            <a:off x="8932921" y="2392858"/>
            <a:ext cx="3066039" cy="3706249"/>
          </a:xfrm>
          <a:custGeom>
            <a:avLst/>
            <a:gdLst/>
            <a:ahLst/>
            <a:cxnLst/>
            <a:rect l="l" t="t" r="r" b="b"/>
            <a:pathLst>
              <a:path w="3636730" h="5650287">
                <a:moveTo>
                  <a:pt x="0" y="0"/>
                </a:moveTo>
                <a:lnTo>
                  <a:pt x="3636730" y="0"/>
                </a:lnTo>
                <a:lnTo>
                  <a:pt x="3636730" y="5650286"/>
                </a:lnTo>
                <a:lnTo>
                  <a:pt x="0" y="5650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CF16CD7E-ADD2-3BAA-801A-8049A1FF489D}"/>
              </a:ext>
            </a:extLst>
          </p:cNvPr>
          <p:cNvSpPr txBox="1"/>
          <p:nvPr/>
        </p:nvSpPr>
        <p:spPr>
          <a:xfrm>
            <a:off x="345057" y="2118423"/>
            <a:ext cx="8093065" cy="4606517"/>
          </a:xfrm>
          <a:prstGeom prst="rect">
            <a:avLst/>
          </a:prstGeom>
          <a:noFill/>
        </p:spPr>
        <p:txBody>
          <a:bodyPr wrap="square">
            <a:spAutoFit/>
          </a:bodyPr>
          <a:lstStyle/>
          <a:p>
            <a:pPr marL="0" marR="0" lvl="0" indent="0" algn="just" defTabSz="304815"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Helvetica" pitchFamily="2" charset="0"/>
                <a:ea typeface="+mn-ea"/>
                <a:cs typeface="+mn-cs"/>
              </a:rPr>
              <a:t>“I'd expect a level of people putting up stuff, maybe not so much identifying who they're dealing with, but saying that, actually, their experience has not been good. But then when it veers in, going: ‘I’ll get you’, like, and that kind of threatening language coming into it. I think that's probably when it crosses the line" </a:t>
            </a:r>
          </a:p>
          <a:p>
            <a:pPr marL="0" marR="0" lvl="0" indent="0" algn="r" defTabSz="304815"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Helvetica" pitchFamily="2" charset="0"/>
                <a:ea typeface="+mn-ea"/>
                <a:cs typeface="+mn-cs"/>
              </a:rPr>
              <a:t>Rachel</a:t>
            </a:r>
          </a:p>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329075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837841" y="1186329"/>
            <a:ext cx="11252200" cy="2769989"/>
          </a:xfrm>
          <a:prstGeom prst="rect">
            <a:avLst/>
          </a:prstGeom>
        </p:spPr>
        <p:txBody>
          <a:bodyPr wrap="square" lIns="0" tIns="0" rIns="0" bIns="0" rtlCol="0" anchor="t">
            <a:spAutoFit/>
          </a:bodyPr>
          <a:lstStyle/>
          <a:p>
            <a:pPr marL="0" marR="0" lvl="0" indent="0" algn="l" defTabSz="304815" rtl="0" eaLnBrk="1" fontAlgn="auto" latinLnBrk="0" hangingPunct="1">
              <a:lnSpc>
                <a:spcPts val="10771"/>
              </a:lnSpc>
              <a:spcBef>
                <a:spcPts val="0"/>
              </a:spcBef>
              <a:spcAft>
                <a:spcPts val="0"/>
              </a:spcAft>
              <a:buClrTx/>
              <a:buSzTx/>
              <a:buFontTx/>
              <a:buNone/>
              <a:tabLst/>
              <a:defRPr/>
            </a:pPr>
            <a:r>
              <a:rPr kumimoji="0" lang="en-US" sz="10162" b="0" i="0" u="none" strike="noStrike" kern="1200" cap="none" spc="-315" normalizeH="0" baseline="0" noProof="0" dirty="0">
                <a:ln>
                  <a:noFill/>
                </a:ln>
                <a:solidFill>
                  <a:prstClr val="white"/>
                </a:solidFill>
                <a:effectLst/>
                <a:uLnTx/>
                <a:uFillTx/>
                <a:latin typeface="Helvetica" pitchFamily="2" charset="0"/>
                <a:ea typeface="+mn-ea"/>
                <a:cs typeface="+mn-cs"/>
              </a:rPr>
              <a:t>What does a good response look like?</a:t>
            </a:r>
          </a:p>
        </p:txBody>
      </p:sp>
      <p:sp>
        <p:nvSpPr>
          <p:cNvPr id="4" name="Freeform 15">
            <a:extLst>
              <a:ext uri="{FF2B5EF4-FFF2-40B4-BE49-F238E27FC236}">
                <a16:creationId xmlns:a16="http://schemas.microsoft.com/office/drawing/2014/main" id="{9380B788-430F-1F69-9233-B320BCC4DAA6}"/>
              </a:ext>
            </a:extLst>
          </p:cNvPr>
          <p:cNvSpPr/>
          <p:nvPr/>
        </p:nvSpPr>
        <p:spPr>
          <a:xfrm>
            <a:off x="3992765" y="4603089"/>
            <a:ext cx="2778120" cy="1785315"/>
          </a:xfrm>
          <a:custGeom>
            <a:avLst/>
            <a:gdLst/>
            <a:ahLst/>
            <a:cxnLst/>
            <a:rect l="l" t="t" r="r" b="b"/>
            <a:pathLst>
              <a:path w="2308483" h="1477429">
                <a:moveTo>
                  <a:pt x="0" y="0"/>
                </a:moveTo>
                <a:lnTo>
                  <a:pt x="2308484" y="0"/>
                </a:lnTo>
                <a:lnTo>
                  <a:pt x="2308484" y="1477429"/>
                </a:lnTo>
                <a:lnTo>
                  <a:pt x="0" y="1477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5" name="Freeform 20">
            <a:extLst>
              <a:ext uri="{FF2B5EF4-FFF2-40B4-BE49-F238E27FC236}">
                <a16:creationId xmlns:a16="http://schemas.microsoft.com/office/drawing/2014/main" id="{3657D3B3-9AFF-2570-F416-DA495E6B21A9}"/>
              </a:ext>
            </a:extLst>
          </p:cNvPr>
          <p:cNvSpPr/>
          <p:nvPr/>
        </p:nvSpPr>
        <p:spPr>
          <a:xfrm>
            <a:off x="888639" y="4343335"/>
            <a:ext cx="2449191" cy="2045069"/>
          </a:xfrm>
          <a:custGeom>
            <a:avLst/>
            <a:gdLst/>
            <a:ahLst/>
            <a:cxnLst/>
            <a:rect l="l" t="t" r="r" b="b"/>
            <a:pathLst>
              <a:path w="1893436" h="1552617">
                <a:moveTo>
                  <a:pt x="0" y="0"/>
                </a:moveTo>
                <a:lnTo>
                  <a:pt x="1893435" y="0"/>
                </a:lnTo>
                <a:lnTo>
                  <a:pt x="1893435" y="1552617"/>
                </a:lnTo>
                <a:lnTo>
                  <a:pt x="0" y="1552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024180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10" name="TextBox 6">
            <a:extLst>
              <a:ext uri="{FF2B5EF4-FFF2-40B4-BE49-F238E27FC236}">
                <a16:creationId xmlns:a16="http://schemas.microsoft.com/office/drawing/2014/main" id="{FDC1248D-E572-0E7A-4C2F-DB4B748CC241}"/>
              </a:ext>
            </a:extLst>
          </p:cNvPr>
          <p:cNvSpPr txBox="1"/>
          <p:nvPr/>
        </p:nvSpPr>
        <p:spPr>
          <a:xfrm>
            <a:off x="685800" y="194555"/>
            <a:ext cx="11388559" cy="1541256"/>
          </a:xfrm>
          <a:prstGeom prst="rect">
            <a:avLst/>
          </a:prstGeom>
        </p:spPr>
        <p:txBody>
          <a:bodyPr wrap="square" lIns="0" tIns="0" rIns="0" bIns="0" rtlCol="0" anchor="t">
            <a:spAutoFit/>
          </a:bodyPr>
          <a:lstStyle/>
          <a:p>
            <a:pPr marL="0" marR="0" lvl="0" indent="0" algn="l" defTabSz="304815" rtl="0" eaLnBrk="1" fontAlgn="auto" latinLnBrk="0" hangingPunct="1">
              <a:lnSpc>
                <a:spcPts val="6160"/>
              </a:lnSpc>
              <a:spcBef>
                <a:spcPts val="0"/>
              </a:spcBef>
              <a:spcAft>
                <a:spcPts val="0"/>
              </a:spcAft>
              <a:buClrTx/>
              <a:buSzTx/>
              <a:buFontTx/>
              <a:buNone/>
              <a:tabLst/>
              <a:defRPr/>
            </a:pPr>
            <a:r>
              <a:rPr kumimoji="0" lang="en-US" sz="5134" b="0" i="0" u="none" strike="noStrike" kern="1200" cap="none" spc="-51" normalizeH="0" baseline="0" noProof="0" dirty="0">
                <a:ln>
                  <a:noFill/>
                </a:ln>
                <a:solidFill>
                  <a:prstClr val="white"/>
                </a:solidFill>
                <a:effectLst/>
                <a:uLnTx/>
                <a:uFillTx/>
                <a:latin typeface="Helvetica" pitchFamily="2" charset="0"/>
                <a:ea typeface="+mn-ea"/>
                <a:cs typeface="+mn-cs"/>
              </a:rPr>
              <a:t>What participants in our study said they needed: a good response</a:t>
            </a:r>
          </a:p>
        </p:txBody>
      </p:sp>
      <p:sp>
        <p:nvSpPr>
          <p:cNvPr id="5" name="TextBox 4">
            <a:extLst>
              <a:ext uri="{FF2B5EF4-FFF2-40B4-BE49-F238E27FC236}">
                <a16:creationId xmlns:a16="http://schemas.microsoft.com/office/drawing/2014/main" id="{CF83FD41-420A-2A10-36D1-9EA1899D935E}"/>
              </a:ext>
            </a:extLst>
          </p:cNvPr>
          <p:cNvSpPr txBox="1"/>
          <p:nvPr/>
        </p:nvSpPr>
        <p:spPr>
          <a:xfrm>
            <a:off x="685801" y="2097259"/>
            <a:ext cx="11206747" cy="4154407"/>
          </a:xfrm>
          <a:prstGeom prst="rect">
            <a:avLst/>
          </a:prstGeom>
          <a:noFill/>
        </p:spPr>
        <p:txBody>
          <a:bodyPr wrap="square" rtlCol="0">
            <a:spAutoFit/>
          </a:bodyPr>
          <a:lstStyle/>
          <a:p>
            <a:pPr marL="495325" marR="0" lvl="0" indent="-495325"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Someone to recognise what was happening as a </a:t>
            </a:r>
            <a:r>
              <a:rPr kumimoji="0" lang="en-GB" sz="2933" b="0" i="0" u="sng" strike="noStrike" kern="1200" cap="none" spc="0" normalizeH="0" baseline="0" noProof="0" dirty="0">
                <a:ln>
                  <a:noFill/>
                </a:ln>
                <a:solidFill>
                  <a:prstClr val="white"/>
                </a:solidFill>
                <a:effectLst/>
                <a:uLnTx/>
                <a:uFillTx/>
                <a:latin typeface="Helvetica" pitchFamily="2" charset="0"/>
                <a:ea typeface="+mn-ea"/>
                <a:cs typeface="+mn-cs"/>
              </a:rPr>
              <a:t>workplace</a:t>
            </a: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issue.</a:t>
            </a:r>
          </a:p>
          <a:p>
            <a:pPr marL="495325" marR="0" lvl="0" indent="-495325"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Someone to be empathetic, not just follow the policy.</a:t>
            </a:r>
          </a:p>
          <a:p>
            <a:pPr marL="495325" marR="0" lvl="0" indent="-495325"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Someone to “have their back” / advocacy / leadership.</a:t>
            </a:r>
          </a:p>
          <a:p>
            <a:pPr marL="495325" marR="0" lvl="0" indent="-495325"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Access to legal support, where necessary (takedown requests).</a:t>
            </a:r>
          </a:p>
          <a:p>
            <a:pPr marL="495325" marR="0" lvl="0" indent="-495325"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Risk assessment (personal, family, team).</a:t>
            </a:r>
          </a:p>
          <a:p>
            <a:pPr marL="495325" marR="0" lvl="0" indent="-495325"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Understanding peers (family usually are not told about it)</a:t>
            </a:r>
          </a:p>
          <a:p>
            <a:pPr marL="495325" marR="0" lvl="0" indent="-495325"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rPr>
              <a:t> Manager/agency do not need to be social media experts to effectively support a staff member.</a:t>
            </a:r>
          </a:p>
        </p:txBody>
      </p:sp>
    </p:spTree>
    <p:extLst>
      <p:ext uri="{BB962C8B-B14F-4D97-AF65-F5344CB8AC3E}">
        <p14:creationId xmlns:p14="http://schemas.microsoft.com/office/powerpoint/2010/main" val="284814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685800" y="2392828"/>
            <a:ext cx="10820400" cy="1384995"/>
          </a:xfrm>
          <a:prstGeom prst="rect">
            <a:avLst/>
          </a:prstGeom>
        </p:spPr>
        <p:txBody>
          <a:bodyPr lIns="0" tIns="0" rIns="0" bIns="0" rtlCol="0" anchor="t">
            <a:spAutoFit/>
          </a:bodyPr>
          <a:lstStyle/>
          <a:p>
            <a:pPr marL="0" marR="0" lvl="0" indent="0" algn="l" defTabSz="304815" rtl="0" eaLnBrk="1" fontAlgn="auto" latinLnBrk="0" hangingPunct="1">
              <a:lnSpc>
                <a:spcPts val="10771"/>
              </a:lnSpc>
              <a:spcBef>
                <a:spcPts val="0"/>
              </a:spcBef>
              <a:spcAft>
                <a:spcPts val="0"/>
              </a:spcAft>
              <a:buClrTx/>
              <a:buSzTx/>
              <a:buFontTx/>
              <a:buNone/>
              <a:tabLst/>
              <a:defRPr/>
            </a:pPr>
            <a:r>
              <a:rPr kumimoji="0" lang="en-US" sz="10162" b="0" i="0" u="none" strike="noStrike" kern="1200" cap="none" spc="-315" normalizeH="0" baseline="0" noProof="0" dirty="0">
                <a:ln>
                  <a:noFill/>
                </a:ln>
                <a:solidFill>
                  <a:prstClr val="white"/>
                </a:solidFill>
                <a:effectLst/>
                <a:uLnTx/>
                <a:uFillTx/>
                <a:latin typeface="Helvetica" pitchFamily="2" charset="0"/>
                <a:ea typeface="+mn-ea"/>
                <a:cs typeface="+mn-cs"/>
              </a:rPr>
              <a:t>What can I do?</a:t>
            </a:r>
          </a:p>
        </p:txBody>
      </p:sp>
      <p:sp>
        <p:nvSpPr>
          <p:cNvPr id="3" name="Freeform 15">
            <a:extLst>
              <a:ext uri="{FF2B5EF4-FFF2-40B4-BE49-F238E27FC236}">
                <a16:creationId xmlns:a16="http://schemas.microsoft.com/office/drawing/2014/main" id="{776DE41D-9515-CA82-7734-38CFB388CDA8}"/>
              </a:ext>
            </a:extLst>
          </p:cNvPr>
          <p:cNvSpPr/>
          <p:nvPr/>
        </p:nvSpPr>
        <p:spPr>
          <a:xfrm>
            <a:off x="8994476" y="4820156"/>
            <a:ext cx="2679211" cy="1766382"/>
          </a:xfrm>
          <a:custGeom>
            <a:avLst/>
            <a:gdLst/>
            <a:ahLst/>
            <a:cxnLst/>
            <a:rect l="l" t="t" r="r" b="b"/>
            <a:pathLst>
              <a:path w="2274592" h="1397840">
                <a:moveTo>
                  <a:pt x="0" y="0"/>
                </a:moveTo>
                <a:lnTo>
                  <a:pt x="2274592" y="0"/>
                </a:lnTo>
                <a:lnTo>
                  <a:pt x="2274592" y="1397840"/>
                </a:lnTo>
                <a:lnTo>
                  <a:pt x="0" y="1397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4" name="Graphic 3" descr="Target with solid fill">
            <a:extLst>
              <a:ext uri="{FF2B5EF4-FFF2-40B4-BE49-F238E27FC236}">
                <a16:creationId xmlns:a16="http://schemas.microsoft.com/office/drawing/2014/main" id="{BAECF20B-75F4-C69A-6D67-9DEED4736E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0890" y="4820156"/>
            <a:ext cx="1766382" cy="1766382"/>
          </a:xfrm>
          <a:prstGeom prst="rect">
            <a:avLst/>
          </a:prstGeom>
        </p:spPr>
      </p:pic>
    </p:spTree>
    <p:extLst>
      <p:ext uri="{BB962C8B-B14F-4D97-AF65-F5344CB8AC3E}">
        <p14:creationId xmlns:p14="http://schemas.microsoft.com/office/powerpoint/2010/main" val="80841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89C67FE8-1462-251F-4E3B-25C2C8F22FA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4FA69B1-310B-AB30-B575-A9C21F7FF7A2}"/>
              </a:ext>
            </a:extLst>
          </p:cNvPr>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6" name="TextBox 6">
            <a:extLst>
              <a:ext uri="{FF2B5EF4-FFF2-40B4-BE49-F238E27FC236}">
                <a16:creationId xmlns:a16="http://schemas.microsoft.com/office/drawing/2014/main" id="{A630633C-467B-E94D-D27C-92697DEBF6B0}"/>
              </a:ext>
            </a:extLst>
          </p:cNvPr>
          <p:cNvSpPr txBox="1"/>
          <p:nvPr/>
        </p:nvSpPr>
        <p:spPr>
          <a:xfrm>
            <a:off x="685800" y="692150"/>
            <a:ext cx="9118600" cy="746166"/>
          </a:xfrm>
          <a:prstGeom prst="rect">
            <a:avLst/>
          </a:prstGeom>
        </p:spPr>
        <p:txBody>
          <a:bodyPr wrap="square" lIns="0" tIns="0" rIns="0" bIns="0" rtlCol="0" anchor="t">
            <a:spAutoFit/>
          </a:bodyPr>
          <a:lstStyle/>
          <a:p>
            <a:pPr marL="0" marR="0" lvl="0" indent="0" algn="l" defTabSz="304815" rtl="0" eaLnBrk="1" fontAlgn="auto" latinLnBrk="0" hangingPunct="1">
              <a:lnSpc>
                <a:spcPts val="6160"/>
              </a:lnSpc>
              <a:spcBef>
                <a:spcPts val="0"/>
              </a:spcBef>
              <a:spcAft>
                <a:spcPts val="0"/>
              </a:spcAft>
              <a:buClrTx/>
              <a:buSzTx/>
              <a:buFontTx/>
              <a:buNone/>
              <a:tabLst/>
              <a:defRPr/>
            </a:pPr>
            <a:r>
              <a:rPr kumimoji="0" lang="en-US" sz="5134" b="0" i="0" u="none" strike="noStrike" kern="1200" cap="none" spc="-51" normalizeH="0" baseline="0" noProof="0" dirty="0">
                <a:ln>
                  <a:noFill/>
                </a:ln>
                <a:solidFill>
                  <a:prstClr val="white"/>
                </a:solidFill>
                <a:effectLst/>
                <a:uLnTx/>
                <a:uFillTx/>
                <a:latin typeface="Helvetica" pitchFamily="2" charset="0"/>
                <a:ea typeface="+mn-ea"/>
                <a:cs typeface="+mn-cs"/>
              </a:rPr>
              <a:t>Spring clean exercise</a:t>
            </a:r>
          </a:p>
        </p:txBody>
      </p:sp>
      <p:sp>
        <p:nvSpPr>
          <p:cNvPr id="4" name="TextBox 3">
            <a:extLst>
              <a:ext uri="{FF2B5EF4-FFF2-40B4-BE49-F238E27FC236}">
                <a16:creationId xmlns:a16="http://schemas.microsoft.com/office/drawing/2014/main" id="{F47C4334-FC47-BFB6-8EC1-CA54729D01EA}"/>
              </a:ext>
            </a:extLst>
          </p:cNvPr>
          <p:cNvSpPr txBox="1"/>
          <p:nvPr/>
        </p:nvSpPr>
        <p:spPr>
          <a:xfrm>
            <a:off x="401154" y="1910118"/>
            <a:ext cx="11124838" cy="4710136"/>
          </a:xfrm>
          <a:prstGeom prst="rect">
            <a:avLst/>
          </a:prstGeom>
          <a:noFill/>
        </p:spPr>
        <p:txBody>
          <a:bodyPr wrap="square" rtlCol="0">
            <a:spAutoFit/>
          </a:bodyPr>
          <a:lstStyle/>
          <a:p>
            <a:pPr marL="914446" marR="0" lvl="1" indent="-609630"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3334" b="0" i="0" u="none" strike="noStrike" kern="1200" cap="none" spc="0" normalizeH="0" baseline="0" noProof="0" dirty="0">
                <a:ln>
                  <a:noFill/>
                </a:ln>
                <a:solidFill>
                  <a:prstClr val="white"/>
                </a:solidFill>
                <a:effectLst/>
                <a:uLnTx/>
                <a:uFillTx/>
                <a:latin typeface="Helvetica" pitchFamily="2" charset="0"/>
                <a:ea typeface="+mn-ea"/>
                <a:cs typeface="+mn-cs"/>
              </a:rPr>
              <a:t>When was the last time you reviewed your social media settings?</a:t>
            </a:r>
          </a:p>
          <a:p>
            <a:pPr marL="914446" marR="0" lvl="1" indent="-609630"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3334" b="0" i="0" u="none" strike="noStrike" kern="1200" cap="none" spc="0" normalizeH="0" baseline="0" noProof="0" dirty="0">
                <a:ln>
                  <a:noFill/>
                </a:ln>
                <a:solidFill>
                  <a:prstClr val="white"/>
                </a:solidFill>
                <a:effectLst/>
                <a:uLnTx/>
                <a:uFillTx/>
                <a:latin typeface="Helvetica" pitchFamily="2" charset="0"/>
                <a:ea typeface="+mn-ea"/>
                <a:cs typeface="+mn-cs"/>
              </a:rPr>
              <a:t>What level of privacy / ‘visibility’ are you comfortable with?</a:t>
            </a:r>
          </a:p>
          <a:p>
            <a:pPr marL="914446" marR="0" lvl="1" indent="-609630"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3334" b="0" i="0" u="none" strike="noStrike" kern="1200" cap="none" spc="0" normalizeH="0" baseline="0" noProof="0" dirty="0">
                <a:ln>
                  <a:noFill/>
                </a:ln>
                <a:solidFill>
                  <a:prstClr val="white"/>
                </a:solidFill>
                <a:effectLst/>
                <a:uLnTx/>
                <a:uFillTx/>
                <a:latin typeface="Helvetica" pitchFamily="2" charset="0"/>
                <a:ea typeface="+mn-ea"/>
                <a:cs typeface="+mn-cs"/>
              </a:rPr>
              <a:t>What changes do you need to make, if any?</a:t>
            </a:r>
          </a:p>
          <a:p>
            <a:pPr marL="914446" marR="0" lvl="1" indent="-609630"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3334" b="0" i="0" u="none" strike="noStrike" kern="1200" cap="none" spc="0" normalizeH="0" baseline="0" noProof="0" dirty="0">
                <a:ln>
                  <a:noFill/>
                </a:ln>
                <a:solidFill>
                  <a:prstClr val="white"/>
                </a:solidFill>
                <a:effectLst/>
                <a:uLnTx/>
                <a:uFillTx/>
                <a:latin typeface="Helvetica" pitchFamily="2" charset="0"/>
                <a:ea typeface="+mn-ea"/>
                <a:cs typeface="+mn-cs"/>
              </a:rPr>
              <a:t>What social media accounts do you manage for community groups / sporting organisations?</a:t>
            </a:r>
          </a:p>
          <a:p>
            <a:pPr marL="914446" marR="0" lvl="1" indent="-609630" algn="l" defTabSz="304815" rtl="0" eaLnBrk="1" fontAlgn="auto" latinLnBrk="0" hangingPunct="1">
              <a:lnSpc>
                <a:spcPct val="100000"/>
              </a:lnSpc>
              <a:spcBef>
                <a:spcPts val="0"/>
              </a:spcBef>
              <a:spcAft>
                <a:spcPts val="0"/>
              </a:spcAft>
              <a:buClrTx/>
              <a:buSzTx/>
              <a:buFont typeface="+mj-lt"/>
              <a:buAutoNum type="arabicPeriod"/>
              <a:tabLst/>
              <a:defRPr/>
            </a:pPr>
            <a:r>
              <a:rPr kumimoji="0" lang="en-GB" sz="3334" b="0" i="0" u="none" strike="noStrike" kern="1200" cap="none" spc="0" normalizeH="0" baseline="0" noProof="0" dirty="0">
                <a:ln>
                  <a:noFill/>
                </a:ln>
                <a:solidFill>
                  <a:prstClr val="white"/>
                </a:solidFill>
                <a:effectLst/>
                <a:uLnTx/>
                <a:uFillTx/>
                <a:latin typeface="Helvetica" pitchFamily="2" charset="0"/>
                <a:ea typeface="+mn-ea"/>
                <a:cs typeface="+mn-cs"/>
              </a:rPr>
              <a:t>I’m not on social media: what has any of this got to do with me?!</a:t>
            </a:r>
          </a:p>
        </p:txBody>
      </p:sp>
    </p:spTree>
    <p:extLst>
      <p:ext uri="{BB962C8B-B14F-4D97-AF65-F5344CB8AC3E}">
        <p14:creationId xmlns:p14="http://schemas.microsoft.com/office/powerpoint/2010/main" val="28733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A screenshot of a social media page&#10;&#10;AI-generated content may be incorrect.">
            <a:extLst>
              <a:ext uri="{FF2B5EF4-FFF2-40B4-BE49-F238E27FC236}">
                <a16:creationId xmlns:a16="http://schemas.microsoft.com/office/drawing/2014/main" id="{DE690EDF-4231-556F-EBD3-2956AF46A3B5}"/>
              </a:ext>
            </a:extLst>
          </p:cNvPr>
          <p:cNvPicPr>
            <a:picLocks noChangeAspect="1"/>
          </p:cNvPicPr>
          <p:nvPr/>
        </p:nvPicPr>
        <p:blipFill>
          <a:blip r:embed="rId2">
            <a:extLst>
              <a:ext uri="{28A0092B-C50C-407E-A947-70E740481C1C}">
                <a14:useLocalDpi xmlns:a14="http://schemas.microsoft.com/office/drawing/2010/main" val="0"/>
              </a:ext>
            </a:extLst>
          </a:blip>
          <a:srcRect l="25878"/>
          <a:stretch>
            <a:fillRect/>
          </a:stretch>
        </p:blipFill>
        <p:spPr>
          <a:xfrm>
            <a:off x="3625284" y="1099228"/>
            <a:ext cx="8566717" cy="5129841"/>
          </a:xfrm>
          <a:prstGeom prst="rect">
            <a:avLst/>
          </a:prstGeom>
        </p:spPr>
      </p:pic>
      <p:pic>
        <p:nvPicPr>
          <p:cNvPr id="6" name="Picture 5" descr="A qr code with a few black squares&#10;&#10;Description automatically generated">
            <a:extLst>
              <a:ext uri="{FF2B5EF4-FFF2-40B4-BE49-F238E27FC236}">
                <a16:creationId xmlns:a16="http://schemas.microsoft.com/office/drawing/2014/main" id="{752CA151-BB96-621E-E1A1-DA52BB9F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8454"/>
            <a:ext cx="3294081" cy="2931388"/>
          </a:xfrm>
          <a:prstGeom prst="rect">
            <a:avLst/>
          </a:prstGeom>
        </p:spPr>
      </p:pic>
    </p:spTree>
    <p:extLst>
      <p:ext uri="{BB962C8B-B14F-4D97-AF65-F5344CB8AC3E}">
        <p14:creationId xmlns:p14="http://schemas.microsoft.com/office/powerpoint/2010/main" val="1294914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6" name="TextBox 6"/>
          <p:cNvSpPr txBox="1"/>
          <p:nvPr/>
        </p:nvSpPr>
        <p:spPr>
          <a:xfrm>
            <a:off x="685800" y="692150"/>
            <a:ext cx="9118600" cy="746166"/>
          </a:xfrm>
          <a:prstGeom prst="rect">
            <a:avLst/>
          </a:prstGeom>
        </p:spPr>
        <p:txBody>
          <a:bodyPr wrap="square" lIns="0" tIns="0" rIns="0" bIns="0" rtlCol="0" anchor="t">
            <a:spAutoFit/>
          </a:bodyPr>
          <a:lstStyle/>
          <a:p>
            <a:pPr marL="0" marR="0" lvl="0" indent="0" algn="l" defTabSz="304815" rtl="0" eaLnBrk="1" fontAlgn="auto" latinLnBrk="0" hangingPunct="1">
              <a:lnSpc>
                <a:spcPts val="6160"/>
              </a:lnSpc>
              <a:spcBef>
                <a:spcPts val="0"/>
              </a:spcBef>
              <a:spcAft>
                <a:spcPts val="0"/>
              </a:spcAft>
              <a:buClrTx/>
              <a:buSzTx/>
              <a:buFontTx/>
              <a:buNone/>
              <a:tabLst/>
              <a:defRPr/>
            </a:pPr>
            <a:r>
              <a:rPr kumimoji="0" lang="en-US" sz="5134" b="0" i="0" u="none" strike="noStrike" kern="1200" cap="none" spc="-51" normalizeH="0" baseline="0" noProof="0" dirty="0">
                <a:ln>
                  <a:noFill/>
                </a:ln>
                <a:solidFill>
                  <a:prstClr val="white"/>
                </a:solidFill>
                <a:effectLst/>
                <a:uLnTx/>
                <a:uFillTx/>
                <a:latin typeface="Helvetica" pitchFamily="2" charset="0"/>
                <a:ea typeface="+mn-ea"/>
                <a:cs typeface="+mn-cs"/>
              </a:rPr>
              <a:t>Spring clean exercise</a:t>
            </a:r>
          </a:p>
        </p:txBody>
      </p:sp>
      <p:sp>
        <p:nvSpPr>
          <p:cNvPr id="4" name="TextBox 3">
            <a:extLst>
              <a:ext uri="{FF2B5EF4-FFF2-40B4-BE49-F238E27FC236}">
                <a16:creationId xmlns:a16="http://schemas.microsoft.com/office/drawing/2014/main" id="{A6AEE0B3-948A-5E83-8CE3-48B5DFD9632D}"/>
              </a:ext>
            </a:extLst>
          </p:cNvPr>
          <p:cNvSpPr txBox="1"/>
          <p:nvPr/>
        </p:nvSpPr>
        <p:spPr>
          <a:xfrm>
            <a:off x="685800" y="1875613"/>
            <a:ext cx="11124838" cy="4607095"/>
          </a:xfrm>
          <a:prstGeom prst="rect">
            <a:avLst/>
          </a:prstGeom>
          <a:noFill/>
        </p:spPr>
        <p:txBody>
          <a:bodyPr wrap="square" rtlCol="0">
            <a:spAutoFit/>
          </a:bodyPr>
          <a:lstStyle/>
          <a:p>
            <a:pPr marL="381019" marR="0" lvl="0"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Ask a friend / family member to search for you</a:t>
            </a:r>
          </a:p>
          <a:p>
            <a:pPr marL="381019" marR="0" lvl="0"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Learn from feedback and review your setting</a:t>
            </a:r>
          </a:p>
          <a:p>
            <a:pPr marL="381019" marR="0" lvl="0"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Repeat the search</a:t>
            </a:r>
          </a:p>
          <a:p>
            <a:pPr marL="381019" marR="0" lvl="0"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If you are not on social media, it is likely that there is still materials up on the web/SM about you</a:t>
            </a:r>
          </a:p>
          <a:p>
            <a:pPr marL="685834" marR="0" lvl="1"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Google search</a:t>
            </a:r>
          </a:p>
          <a:p>
            <a:pPr marL="685834" marR="0" lvl="1"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Search social media apps</a:t>
            </a:r>
          </a:p>
          <a:p>
            <a:pPr marL="685834" marR="0" lvl="1"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Is there any content that could result in your being doxxed?</a:t>
            </a:r>
          </a:p>
          <a:p>
            <a:pPr marL="685834" marR="0" lvl="1"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rPr>
              <a:t>Put yourself in the shoes of a service user and review the content through their eyes</a:t>
            </a:r>
          </a:p>
          <a:p>
            <a:pPr marL="685834" marR="0" lvl="1" indent="-381019"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67"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4126610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EBE8"/>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3" name="AutoShape 3"/>
          <p:cNvSpPr/>
          <p:nvPr/>
        </p:nvSpPr>
        <p:spPr>
          <a:xfrm>
            <a:off x="-1478280" y="1568450"/>
            <a:ext cx="4328160" cy="0"/>
          </a:xfrm>
          <a:prstGeom prst="line">
            <a:avLst/>
          </a:prstGeom>
          <a:ln w="57150" cap="rnd">
            <a:solidFill>
              <a:srgbClr val="FFFFFF"/>
            </a:solidFill>
            <a:prstDash val="solid"/>
            <a:headEnd type="none" w="sm" len="sm"/>
            <a:tailEnd type="none" w="sm" len="sm"/>
          </a:ln>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64AE4B2E-E244-0888-BF85-0530B63D5CDA}"/>
              </a:ext>
            </a:extLst>
          </p:cNvPr>
          <p:cNvPicPr>
            <a:picLocks noChangeAspect="1"/>
          </p:cNvPicPr>
          <p:nvPr/>
        </p:nvPicPr>
        <p:blipFill>
          <a:blip r:embed="rId3"/>
          <a:srcRect b="41164"/>
          <a:stretch/>
        </p:blipFill>
        <p:spPr>
          <a:xfrm>
            <a:off x="1018722" y="0"/>
            <a:ext cx="10316029" cy="6858000"/>
          </a:xfrm>
          <a:prstGeom prst="rect">
            <a:avLst/>
          </a:prstGeom>
        </p:spPr>
      </p:pic>
    </p:spTree>
    <p:extLst>
      <p:ext uri="{BB962C8B-B14F-4D97-AF65-F5344CB8AC3E}">
        <p14:creationId xmlns:p14="http://schemas.microsoft.com/office/powerpoint/2010/main" val="291462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EBE8"/>
        </a:solidFill>
        <a:effectLst/>
      </p:bgPr>
    </p:bg>
    <p:spTree>
      <p:nvGrpSpPr>
        <p:cNvPr id="1" name="">
          <a:extLst>
            <a:ext uri="{FF2B5EF4-FFF2-40B4-BE49-F238E27FC236}">
              <a16:creationId xmlns:a16="http://schemas.microsoft.com/office/drawing/2014/main" id="{FEB6D1DC-C198-B2C6-98CE-4285602BE2A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0555119-5CDE-7B07-FA6D-12671B94BAE3}"/>
              </a:ext>
            </a:extLst>
          </p:cNvPr>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3" name="AutoShape 3">
            <a:extLst>
              <a:ext uri="{FF2B5EF4-FFF2-40B4-BE49-F238E27FC236}">
                <a16:creationId xmlns:a16="http://schemas.microsoft.com/office/drawing/2014/main" id="{1839D146-2CF8-2B4D-273C-C5CE27E859B2}"/>
              </a:ext>
            </a:extLst>
          </p:cNvPr>
          <p:cNvSpPr/>
          <p:nvPr/>
        </p:nvSpPr>
        <p:spPr>
          <a:xfrm>
            <a:off x="-1478280" y="1568450"/>
            <a:ext cx="4328160" cy="0"/>
          </a:xfrm>
          <a:prstGeom prst="line">
            <a:avLst/>
          </a:prstGeom>
          <a:ln w="57150" cap="rnd">
            <a:solidFill>
              <a:srgbClr val="FFFFFF"/>
            </a:solidFill>
            <a:prstDash val="solid"/>
            <a:headEnd type="none" w="sm" len="sm"/>
            <a:tailEnd type="none" w="sm" len="sm"/>
          </a:ln>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5FE3488D-3514-CE5D-5353-DC1E9A076349}"/>
              </a:ext>
            </a:extLst>
          </p:cNvPr>
          <p:cNvPicPr>
            <a:picLocks/>
          </p:cNvPicPr>
          <p:nvPr/>
        </p:nvPicPr>
        <p:blipFill>
          <a:blip r:embed="rId3"/>
          <a:srcRect t="57566"/>
          <a:stretch/>
        </p:blipFill>
        <p:spPr>
          <a:xfrm>
            <a:off x="1314450" y="2"/>
            <a:ext cx="9429750" cy="6857998"/>
          </a:xfrm>
          <a:prstGeom prst="rect">
            <a:avLst/>
          </a:prstGeom>
        </p:spPr>
      </p:pic>
    </p:spTree>
    <p:extLst>
      <p:ext uri="{BB962C8B-B14F-4D97-AF65-F5344CB8AC3E}">
        <p14:creationId xmlns:p14="http://schemas.microsoft.com/office/powerpoint/2010/main" val="3508431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B1937436-57AD-8812-DF1B-AA4EE51EF9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04295C-C40A-EC03-2BD2-1C01637D8A2E}"/>
              </a:ext>
            </a:extLst>
          </p:cNvPr>
          <p:cNvPicPr>
            <a:picLocks noChangeAspect="1"/>
          </p:cNvPicPr>
          <p:nvPr/>
        </p:nvPicPr>
        <p:blipFill>
          <a:blip r:embed="rId2"/>
          <a:srcRect t="57632" b="4068"/>
          <a:stretch>
            <a:fillRect/>
          </a:stretch>
        </p:blipFill>
        <p:spPr>
          <a:xfrm>
            <a:off x="897148" y="0"/>
            <a:ext cx="10328694" cy="6858000"/>
          </a:xfrm>
          <a:prstGeom prst="rect">
            <a:avLst/>
          </a:prstGeom>
          <a:solidFill>
            <a:schemeClr val="accent5">
              <a:lumMod val="75000"/>
            </a:schemeClr>
          </a:solidFill>
        </p:spPr>
      </p:pic>
    </p:spTree>
    <p:extLst>
      <p:ext uri="{BB962C8B-B14F-4D97-AF65-F5344CB8AC3E}">
        <p14:creationId xmlns:p14="http://schemas.microsoft.com/office/powerpoint/2010/main" val="362751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148B3-DA63-ACE2-FB79-A3B7D83BF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637" y="3851758"/>
            <a:ext cx="2124363" cy="3006242"/>
          </a:xfrm>
          <a:prstGeom prst="rect">
            <a:avLst/>
          </a:prstGeom>
        </p:spPr>
      </p:pic>
      <p:pic>
        <p:nvPicPr>
          <p:cNvPr id="16" name="Picture 15" descr="A close-up of a website&#10;&#10;Description automatically generated">
            <a:extLst>
              <a:ext uri="{FF2B5EF4-FFF2-40B4-BE49-F238E27FC236}">
                <a16:creationId xmlns:a16="http://schemas.microsoft.com/office/drawing/2014/main" id="{7995EAAD-72D4-1124-2E6C-3CB198EA8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359087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aphicFrame>
        <p:nvGraphicFramePr>
          <p:cNvPr id="6" name="Table 6"/>
          <p:cNvGraphicFramePr>
            <a:graphicFrameLocks noGrp="1"/>
          </p:cNvGraphicFramePr>
          <p:nvPr>
            <p:extLst/>
          </p:nvPr>
        </p:nvGraphicFramePr>
        <p:xfrm>
          <a:off x="685800" y="936726"/>
          <a:ext cx="11164229" cy="6069277"/>
        </p:xfrm>
        <a:graphic>
          <a:graphicData uri="http://schemas.openxmlformats.org/drawingml/2006/table">
            <a:tbl>
              <a:tblPr/>
              <a:tblGrid>
                <a:gridCol w="513769">
                  <a:extLst>
                    <a:ext uri="{9D8B030D-6E8A-4147-A177-3AD203B41FA5}">
                      <a16:colId xmlns:a16="http://schemas.microsoft.com/office/drawing/2014/main" val="20000"/>
                    </a:ext>
                  </a:extLst>
                </a:gridCol>
                <a:gridCol w="10650460">
                  <a:extLst>
                    <a:ext uri="{9D8B030D-6E8A-4147-A177-3AD203B41FA5}">
                      <a16:colId xmlns:a16="http://schemas.microsoft.com/office/drawing/2014/main" val="20001"/>
                    </a:ext>
                  </a:extLst>
                </a:gridCol>
              </a:tblGrid>
              <a:tr h="596087">
                <a:tc>
                  <a:txBody>
                    <a:bodyPr/>
                    <a:lstStyle/>
                    <a:p>
                      <a:pPr algn="ctr">
                        <a:lnSpc>
                          <a:spcPts val="3359"/>
                        </a:lnSpc>
                        <a:defRPr/>
                      </a:pPr>
                      <a:r>
                        <a:rPr lang="en-US" sz="1900" b="0" i="0" dirty="0">
                          <a:solidFill>
                            <a:srgbClr val="000000"/>
                          </a:solidFill>
                          <a:latin typeface="Helvetica" pitchFamily="2" charset="0"/>
                        </a:rPr>
                        <a:t>1</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solidFill>
                            <a:srgbClr val="000000"/>
                          </a:solidFill>
                          <a:latin typeface="Helvetica" pitchFamily="2" charset="0"/>
                        </a:rPr>
                        <a:t>Work or personal? If work, it is not your sole responsibility</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000"/>
                  </a:ext>
                </a:extLst>
              </a:tr>
              <a:tr h="596087">
                <a:tc>
                  <a:txBody>
                    <a:bodyPr/>
                    <a:lstStyle/>
                    <a:p>
                      <a:pPr algn="ctr">
                        <a:lnSpc>
                          <a:spcPts val="3359"/>
                        </a:lnSpc>
                        <a:defRPr/>
                      </a:pPr>
                      <a:r>
                        <a:rPr lang="en-US" sz="1900" b="0" i="0" dirty="0">
                          <a:solidFill>
                            <a:srgbClr val="000000"/>
                          </a:solidFill>
                          <a:latin typeface="Helvetica" pitchFamily="2" charset="0"/>
                        </a:rPr>
                        <a:t>2</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solidFill>
                            <a:srgbClr val="000000"/>
                          </a:solidFill>
                          <a:latin typeface="Helvetica" pitchFamily="2" charset="0"/>
                        </a:rPr>
                        <a:t>Document the concern with relevant details, including screenshots, links, dates, and time.</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001"/>
                  </a:ext>
                </a:extLst>
              </a:tr>
              <a:tr h="596087">
                <a:tc>
                  <a:txBody>
                    <a:bodyPr/>
                    <a:lstStyle/>
                    <a:p>
                      <a:pPr algn="ctr">
                        <a:lnSpc>
                          <a:spcPts val="3359"/>
                        </a:lnSpc>
                        <a:defRPr/>
                      </a:pPr>
                      <a:r>
                        <a:rPr lang="en-US" sz="1900" b="0" i="0" dirty="0">
                          <a:solidFill>
                            <a:srgbClr val="000000"/>
                          </a:solidFill>
                          <a:latin typeface="Helvetica" pitchFamily="2" charset="0"/>
                        </a:rPr>
                        <a:t>3</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solidFill>
                            <a:srgbClr val="000000"/>
                          </a:solidFill>
                          <a:latin typeface="Helvetica" pitchFamily="2" charset="0"/>
                        </a:rPr>
                        <a:t>Report the issue to your immediate supervisor / manager.</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002"/>
                  </a:ext>
                </a:extLst>
              </a:tr>
              <a:tr h="596087">
                <a:tc>
                  <a:txBody>
                    <a:bodyPr/>
                    <a:lstStyle/>
                    <a:p>
                      <a:pPr algn="ctr">
                        <a:lnSpc>
                          <a:spcPts val="3359"/>
                        </a:lnSpc>
                        <a:defRPr/>
                      </a:pPr>
                      <a:r>
                        <a:rPr lang="en-US" sz="1900" b="0" i="0" dirty="0">
                          <a:solidFill>
                            <a:srgbClr val="000000"/>
                          </a:solidFill>
                          <a:latin typeface="Helvetica" pitchFamily="2" charset="0"/>
                        </a:rPr>
                        <a:t>4</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solidFill>
                            <a:srgbClr val="000000"/>
                          </a:solidFill>
                          <a:latin typeface="Helvetica" pitchFamily="2" charset="0"/>
                        </a:rPr>
                        <a:t>Do not respond / engage</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003"/>
                  </a:ext>
                </a:extLst>
              </a:tr>
              <a:tr h="697442">
                <a:tc>
                  <a:txBody>
                    <a:bodyPr/>
                    <a:lstStyle/>
                    <a:p>
                      <a:pPr algn="ctr">
                        <a:lnSpc>
                          <a:spcPts val="3359"/>
                        </a:lnSpc>
                        <a:defRPr/>
                      </a:pPr>
                      <a:r>
                        <a:rPr lang="en-US" sz="1900" b="0" i="0" dirty="0">
                          <a:solidFill>
                            <a:srgbClr val="000000"/>
                          </a:solidFill>
                          <a:latin typeface="Helvetica" pitchFamily="2" charset="0"/>
                        </a:rPr>
                        <a:t>5</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1900" b="0" i="0" dirty="0">
                          <a:solidFill>
                            <a:srgbClr val="000000"/>
                          </a:solidFill>
                          <a:latin typeface="Helvetica" pitchFamily="2" charset="0"/>
                        </a:rPr>
                        <a:t>What are the potential risks to you, clients, family members? (safety, reputation, harm, community, relationships)</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004"/>
                  </a:ext>
                </a:extLst>
              </a:tr>
              <a:tr h="697442">
                <a:tc>
                  <a:txBody>
                    <a:bodyPr/>
                    <a:lstStyle/>
                    <a:p>
                      <a:pPr algn="ctr">
                        <a:lnSpc>
                          <a:spcPts val="3359"/>
                        </a:lnSpc>
                        <a:defRPr/>
                      </a:pPr>
                      <a:r>
                        <a:rPr lang="en-US" sz="1900" b="0" i="0" dirty="0">
                          <a:solidFill>
                            <a:srgbClr val="000000"/>
                          </a:solidFill>
                          <a:latin typeface="Helvetica" pitchFamily="2" charset="0"/>
                        </a:rPr>
                        <a:t>6</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solidFill>
                            <a:srgbClr val="000000"/>
                          </a:solidFill>
                          <a:latin typeface="Helvetica" pitchFamily="2" charset="0"/>
                        </a:rPr>
                        <a:t>What immediate/medium term actions could be helpful? (court order, take down requests, reporting, mute, blocking, police, etc.)</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005"/>
                  </a:ext>
                </a:extLst>
              </a:tr>
              <a:tr h="594791">
                <a:tc>
                  <a:txBody>
                    <a:bodyPr/>
                    <a:lstStyle/>
                    <a:p>
                      <a:pPr algn="ctr">
                        <a:lnSpc>
                          <a:spcPts val="3359"/>
                        </a:lnSpc>
                        <a:defRPr/>
                      </a:pPr>
                      <a:r>
                        <a:rPr lang="en-US" sz="1900" b="0" i="0" dirty="0">
                          <a:solidFill>
                            <a:srgbClr val="000000"/>
                          </a:solidFill>
                          <a:latin typeface="Helvetica" pitchFamily="2" charset="0"/>
                        </a:rPr>
                        <a:t>7</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solidFill>
                            <a:srgbClr val="000000"/>
                          </a:solidFill>
                          <a:latin typeface="Helvetica" pitchFamily="2" charset="0"/>
                        </a:rPr>
                        <a:t>Follow the advice in your social media policy</a:t>
                      </a:r>
                      <a:endParaRPr lang="en-US" sz="1900" b="0" i="0" dirty="0">
                        <a:latin typeface="Helvetica" pitchFamily="2" charset="0"/>
                      </a:endParaRP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006"/>
                  </a:ext>
                </a:extLst>
              </a:tr>
              <a:tr h="594791">
                <a:tc>
                  <a:txBody>
                    <a:bodyPr/>
                    <a:lstStyle/>
                    <a:p>
                      <a:pPr algn="ctr">
                        <a:lnSpc>
                          <a:spcPts val="3359"/>
                        </a:lnSpc>
                        <a:defRPr/>
                      </a:pPr>
                      <a:r>
                        <a:rPr lang="en-US" sz="1900" b="0" i="0" dirty="0">
                          <a:latin typeface="Helvetica" pitchFamily="2" charset="0"/>
                        </a:rPr>
                        <a:t>8</a:t>
                      </a: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latin typeface="Helvetica" pitchFamily="2" charset="0"/>
                        </a:rPr>
                        <a:t>Engage supports (team, personal, family)</a:t>
                      </a: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2354523673"/>
                  </a:ext>
                </a:extLst>
              </a:tr>
              <a:tr h="594791">
                <a:tc>
                  <a:txBody>
                    <a:bodyPr/>
                    <a:lstStyle/>
                    <a:p>
                      <a:pPr algn="ctr">
                        <a:lnSpc>
                          <a:spcPts val="3359"/>
                        </a:lnSpc>
                        <a:defRPr/>
                      </a:pPr>
                      <a:r>
                        <a:rPr lang="en-US" sz="1900" b="0" i="0" dirty="0">
                          <a:latin typeface="Helvetica" pitchFamily="2" charset="0"/>
                        </a:rPr>
                        <a:t>9</a:t>
                      </a: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3E631"/>
                    </a:solidFill>
                  </a:tcPr>
                </a:tc>
                <a:tc>
                  <a:txBody>
                    <a:bodyPr/>
                    <a:lstStyle/>
                    <a:p>
                      <a:pPr algn="l">
                        <a:lnSpc>
                          <a:spcPts val="3359"/>
                        </a:lnSpc>
                        <a:defRPr/>
                      </a:pPr>
                      <a:r>
                        <a:rPr lang="en-US" sz="1900" b="0" i="0" dirty="0">
                          <a:latin typeface="Helvetica" pitchFamily="2" charset="0"/>
                        </a:rPr>
                        <a:t>Self-care strategies</a:t>
                      </a:r>
                    </a:p>
                  </a:txBody>
                  <a:tcPr marL="69850" marR="69850" marT="69850" marB="698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DEBE6"/>
                    </a:solidFill>
                  </a:tcPr>
                </a:tc>
                <a:extLst>
                  <a:ext uri="{0D108BD9-81ED-4DB2-BD59-A6C34878D82A}">
                    <a16:rowId xmlns:a16="http://schemas.microsoft.com/office/drawing/2014/main" val="1056452429"/>
                  </a:ext>
                </a:extLst>
              </a:tr>
            </a:tbl>
          </a:graphicData>
        </a:graphic>
      </p:graphicFrame>
      <p:sp>
        <p:nvSpPr>
          <p:cNvPr id="10" name="TextBox 10"/>
          <p:cNvSpPr txBox="1"/>
          <p:nvPr/>
        </p:nvSpPr>
        <p:spPr>
          <a:xfrm>
            <a:off x="685800" y="218537"/>
            <a:ext cx="10820400" cy="626005"/>
          </a:xfrm>
          <a:prstGeom prst="rect">
            <a:avLst/>
          </a:prstGeom>
          <a:solidFill>
            <a:schemeClr val="accent5">
              <a:lumMod val="75000"/>
            </a:schemeClr>
          </a:solidFill>
        </p:spPr>
        <p:txBody>
          <a:bodyPr lIns="0" tIns="0" rIns="0" bIns="0" rtlCol="0" anchor="t">
            <a:spAutoFit/>
          </a:bodyPr>
          <a:lstStyle/>
          <a:p>
            <a:pPr marL="0" marR="0" lvl="0" indent="0" algn="l" defTabSz="304815" rtl="0" eaLnBrk="1" fontAlgn="auto" latinLnBrk="0" hangingPunct="1">
              <a:lnSpc>
                <a:spcPts val="5175"/>
              </a:lnSpc>
              <a:spcBef>
                <a:spcPts val="0"/>
              </a:spcBef>
              <a:spcAft>
                <a:spcPts val="0"/>
              </a:spcAft>
              <a:buClrTx/>
              <a:buSzTx/>
              <a:buFontTx/>
              <a:buNone/>
              <a:tabLst/>
              <a:defRPr/>
            </a:pPr>
            <a:r>
              <a:rPr kumimoji="0" lang="en-US" sz="4312" b="0" i="0" u="none" strike="noStrike" kern="1200" cap="none" spc="-133" normalizeH="0" baseline="0" noProof="0" dirty="0">
                <a:ln>
                  <a:noFill/>
                </a:ln>
                <a:solidFill>
                  <a:prstClr val="white"/>
                </a:solidFill>
                <a:effectLst/>
                <a:uLnTx/>
                <a:uFillTx/>
                <a:latin typeface="Helvetica" pitchFamily="2" charset="0"/>
                <a:ea typeface="+mn-ea"/>
                <a:cs typeface="+mn-cs"/>
              </a:rPr>
              <a:t>What to do – suggested actions</a:t>
            </a:r>
          </a:p>
        </p:txBody>
      </p:sp>
    </p:spTree>
    <p:extLst>
      <p:ext uri="{BB962C8B-B14F-4D97-AF65-F5344CB8AC3E}">
        <p14:creationId xmlns:p14="http://schemas.microsoft.com/office/powerpoint/2010/main" val="2499275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D0170-B05B-8EC2-8FB6-332DC8D3F139}"/>
              </a:ext>
            </a:extLst>
          </p:cNvPr>
          <p:cNvPicPr>
            <a:picLocks/>
          </p:cNvPicPr>
          <p:nvPr/>
        </p:nvPicPr>
        <p:blipFill>
          <a:blip r:embed="rId2"/>
          <a:srcRect b="37613"/>
          <a:stretch/>
        </p:blipFill>
        <p:spPr>
          <a:xfrm>
            <a:off x="2151530" y="17585"/>
            <a:ext cx="8157882" cy="6840415"/>
          </a:xfrm>
          <a:prstGeom prst="rect">
            <a:avLst/>
          </a:prstGeom>
        </p:spPr>
      </p:pic>
    </p:spTree>
    <p:extLst>
      <p:ext uri="{BB962C8B-B14F-4D97-AF65-F5344CB8AC3E}">
        <p14:creationId xmlns:p14="http://schemas.microsoft.com/office/powerpoint/2010/main" val="2859177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5D3FE257-04D8-9228-5D41-21BFC0A89A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5DD6580-FA3F-C2E1-4389-86254341A7B9}"/>
              </a:ext>
            </a:extLst>
          </p:cNvPr>
          <p:cNvPicPr>
            <a:picLocks/>
          </p:cNvPicPr>
          <p:nvPr/>
        </p:nvPicPr>
        <p:blipFill>
          <a:blip r:embed="rId2"/>
          <a:srcRect t="62387"/>
          <a:stretch/>
        </p:blipFill>
        <p:spPr>
          <a:xfrm>
            <a:off x="2115672" y="0"/>
            <a:ext cx="8283387" cy="6858000"/>
          </a:xfrm>
          <a:prstGeom prst="rect">
            <a:avLst/>
          </a:prstGeom>
        </p:spPr>
      </p:pic>
    </p:spTree>
    <p:extLst>
      <p:ext uri="{BB962C8B-B14F-4D97-AF65-F5344CB8AC3E}">
        <p14:creationId xmlns:p14="http://schemas.microsoft.com/office/powerpoint/2010/main" val="2811335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C313F64A-7317-8378-BD35-1342208E5EC3}"/>
            </a:ext>
          </a:extLst>
        </p:cNvPr>
        <p:cNvGrpSpPr/>
        <p:nvPr/>
      </p:nvGrpSpPr>
      <p:grpSpPr>
        <a:xfrm>
          <a:off x="0" y="0"/>
          <a:ext cx="0" cy="0"/>
          <a:chOff x="0" y="0"/>
          <a:chExt cx="0" cy="0"/>
        </a:xfrm>
      </p:grpSpPr>
      <p:sp>
        <p:nvSpPr>
          <p:cNvPr id="10" name="TextBox 6">
            <a:extLst>
              <a:ext uri="{FF2B5EF4-FFF2-40B4-BE49-F238E27FC236}">
                <a16:creationId xmlns:a16="http://schemas.microsoft.com/office/drawing/2014/main" id="{7C601A8A-F0A4-F889-E216-7EBD66D6900C}"/>
              </a:ext>
            </a:extLst>
          </p:cNvPr>
          <p:cNvSpPr txBox="1"/>
          <p:nvPr/>
        </p:nvSpPr>
        <p:spPr>
          <a:xfrm>
            <a:off x="685800" y="411384"/>
            <a:ext cx="11388559" cy="746166"/>
          </a:xfrm>
          <a:prstGeom prst="rect">
            <a:avLst/>
          </a:prstGeom>
        </p:spPr>
        <p:txBody>
          <a:bodyPr wrap="square" lIns="0" tIns="0" rIns="0" bIns="0" rtlCol="0" anchor="t">
            <a:spAutoFit/>
          </a:bodyPr>
          <a:lstStyle/>
          <a:p>
            <a:pPr marL="0" marR="0" lvl="0" indent="0" algn="l" defTabSz="304815" rtl="0" eaLnBrk="1" fontAlgn="auto" latinLnBrk="0" hangingPunct="1">
              <a:lnSpc>
                <a:spcPts val="6160"/>
              </a:lnSpc>
              <a:spcBef>
                <a:spcPts val="0"/>
              </a:spcBef>
              <a:spcAft>
                <a:spcPts val="0"/>
              </a:spcAft>
              <a:buClrTx/>
              <a:buSzTx/>
              <a:buFontTx/>
              <a:buNone/>
              <a:tabLst/>
              <a:defRPr/>
            </a:pPr>
            <a:r>
              <a:rPr kumimoji="0" lang="en-US" sz="5134" b="0" i="0" u="none" strike="noStrike" kern="1200" cap="none" spc="-51" normalizeH="0" baseline="0" noProof="0" dirty="0">
                <a:ln>
                  <a:noFill/>
                </a:ln>
                <a:solidFill>
                  <a:prstClr val="white"/>
                </a:solidFill>
                <a:effectLst/>
                <a:uLnTx/>
                <a:uFillTx/>
                <a:latin typeface="Helvetica" pitchFamily="2" charset="0"/>
                <a:ea typeface="+mn-ea"/>
                <a:cs typeface="+mn-cs"/>
              </a:rPr>
              <a:t>Accountability and regulations</a:t>
            </a:r>
          </a:p>
        </p:txBody>
      </p:sp>
      <p:sp>
        <p:nvSpPr>
          <p:cNvPr id="5" name="TextBox 4">
            <a:extLst>
              <a:ext uri="{FF2B5EF4-FFF2-40B4-BE49-F238E27FC236}">
                <a16:creationId xmlns:a16="http://schemas.microsoft.com/office/drawing/2014/main" id="{4EA80825-8A12-0163-D840-62A06E4E7604}"/>
              </a:ext>
            </a:extLst>
          </p:cNvPr>
          <p:cNvSpPr txBox="1"/>
          <p:nvPr/>
        </p:nvSpPr>
        <p:spPr>
          <a:xfrm>
            <a:off x="685801" y="1823680"/>
            <a:ext cx="11206747" cy="4605748"/>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51" normalizeH="0" baseline="0" noProof="0" dirty="0">
                <a:ln>
                  <a:noFill/>
                </a:ln>
                <a:solidFill>
                  <a:prstClr val="white"/>
                </a:solidFill>
                <a:effectLst/>
                <a:uLnTx/>
                <a:uFillTx/>
                <a:latin typeface="Helvetica" pitchFamily="2" charset="0"/>
                <a:ea typeface="+mn-ea"/>
                <a:cs typeface="+mn-cs"/>
              </a:rPr>
              <a:t>1. Europe / UK model higher regulation / move towards accountability (e.g. Digital Service Act 2024)</a:t>
            </a:r>
          </a:p>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51" normalizeH="0" baseline="0" noProof="0" dirty="0">
              <a:ln>
                <a:noFill/>
              </a:ln>
              <a:solidFill>
                <a:prstClr val="white"/>
              </a:solidFill>
              <a:effectLst/>
              <a:uLnTx/>
              <a:uFillTx/>
              <a:latin typeface="Helvetica" pitchFamily="2" charset="0"/>
              <a:ea typeface="+mn-ea"/>
              <a:cs typeface="+mn-cs"/>
            </a:endParaRP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51" normalizeH="0" baseline="0" noProof="0" dirty="0">
                <a:ln>
                  <a:noFill/>
                </a:ln>
                <a:solidFill>
                  <a:prstClr val="white"/>
                </a:solidFill>
                <a:effectLst/>
                <a:uLnTx/>
                <a:uFillTx/>
                <a:latin typeface="Helvetica" pitchFamily="2" charset="0"/>
                <a:ea typeface="+mn-ea"/>
                <a:cs typeface="+mn-cs"/>
              </a:rPr>
              <a:t>vs. </a:t>
            </a:r>
          </a:p>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51" normalizeH="0" baseline="0" noProof="0" dirty="0">
              <a:ln>
                <a:noFill/>
              </a:ln>
              <a:solidFill>
                <a:prstClr val="white"/>
              </a:solidFill>
              <a:effectLst/>
              <a:uLnTx/>
              <a:uFillTx/>
              <a:latin typeface="Helvetica" pitchFamily="2" charset="0"/>
              <a:ea typeface="+mn-ea"/>
              <a:cs typeface="+mn-cs"/>
            </a:endParaRP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51" normalizeH="0" baseline="0" noProof="0" dirty="0">
                <a:ln>
                  <a:noFill/>
                </a:ln>
                <a:solidFill>
                  <a:prstClr val="white"/>
                </a:solidFill>
                <a:effectLst/>
                <a:uLnTx/>
                <a:uFillTx/>
                <a:latin typeface="Helvetica" pitchFamily="2" charset="0"/>
                <a:ea typeface="+mn-ea"/>
                <a:cs typeface="+mn-cs"/>
              </a:rPr>
              <a:t>2. US light regulation model / low accountability &amp; antagonistic towards countries that are seeking to regulate social media companies</a:t>
            </a:r>
          </a:p>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white"/>
              </a:solidFill>
              <a:effectLst/>
              <a:uLnTx/>
              <a:uFillTx/>
              <a:latin typeface="Helvetica" pitchFamily="2" charset="0"/>
              <a:ea typeface="+mn-ea"/>
              <a:cs typeface="+mn-cs"/>
            </a:endParaRPr>
          </a:p>
          <a:p>
            <a:pPr marL="228611" marR="0" lvl="0" indent="-228611" algn="l" defTabSz="304815" rtl="0" eaLnBrk="1" fontAlgn="auto" latinLnBrk="0" hangingPunct="1">
              <a:lnSpc>
                <a:spcPct val="100000"/>
              </a:lnSpc>
              <a:spcBef>
                <a:spcPts val="0"/>
              </a:spcBef>
              <a:spcAft>
                <a:spcPts val="0"/>
              </a:spcAft>
              <a:buClrTx/>
              <a:buSzTx/>
              <a:buFont typeface="+mj-lt"/>
              <a:buAutoNum type="arabicPeriod"/>
              <a:tabLst/>
              <a:defRPr/>
            </a:pPr>
            <a:endPar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85879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3" name="AutoShape 3"/>
          <p:cNvSpPr/>
          <p:nvPr/>
        </p:nvSpPr>
        <p:spPr>
          <a:xfrm>
            <a:off x="-1478280" y="1568450"/>
            <a:ext cx="4328160" cy="0"/>
          </a:xfrm>
          <a:prstGeom prst="line">
            <a:avLst/>
          </a:prstGeom>
          <a:ln w="57150" cap="rnd">
            <a:solidFill>
              <a:srgbClr val="FFFFFF"/>
            </a:solidFill>
            <a:prstDash val="solid"/>
            <a:headEnd type="none" w="sm" len="sm"/>
            <a:tailEnd type="none" w="sm" len="sm"/>
          </a:ln>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E6337D3E-57B0-6913-7E07-6D5745E4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48" y="-486994"/>
            <a:ext cx="5534480" cy="7831987"/>
          </a:xfrm>
          <a:prstGeom prst="rect">
            <a:avLst/>
          </a:prstGeom>
        </p:spPr>
      </p:pic>
      <p:pic>
        <p:nvPicPr>
          <p:cNvPr id="8" name="Picture 7">
            <a:extLst>
              <a:ext uri="{FF2B5EF4-FFF2-40B4-BE49-F238E27FC236}">
                <a16:creationId xmlns:a16="http://schemas.microsoft.com/office/drawing/2014/main" id="{494D63F0-638B-B977-87E4-472FE416F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719" y="841468"/>
            <a:ext cx="3205258" cy="4535845"/>
          </a:xfrm>
          <a:prstGeom prst="rect">
            <a:avLst/>
          </a:prstGeom>
        </p:spPr>
      </p:pic>
    </p:spTree>
    <p:extLst>
      <p:ext uri="{BB962C8B-B14F-4D97-AF65-F5344CB8AC3E}">
        <p14:creationId xmlns:p14="http://schemas.microsoft.com/office/powerpoint/2010/main" val="256636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6C61-7CD9-1445-E55F-D2F18E80799D}"/>
              </a:ext>
            </a:extLst>
          </p:cNvPr>
          <p:cNvSpPr>
            <a:spLocks noGrp="1"/>
          </p:cNvSpPr>
          <p:nvPr>
            <p:ph type="title"/>
          </p:nvPr>
        </p:nvSpPr>
        <p:spPr>
          <a:xfrm>
            <a:off x="587255" y="708792"/>
            <a:ext cx="3611386" cy="1599437"/>
          </a:xfrm>
        </p:spPr>
        <p:txBody>
          <a:bodyPr>
            <a:normAutofit/>
          </a:bodyPr>
          <a:lstStyle/>
          <a:p>
            <a:pPr algn="l"/>
            <a:r>
              <a:rPr lang="en-US" sz="3600" dirty="0">
                <a:solidFill>
                  <a:schemeClr val="accent2"/>
                </a:solidFill>
                <a:latin typeface="Lucida Bright"/>
              </a:rPr>
              <a:t>Benefits to Social Media </a:t>
            </a:r>
          </a:p>
        </p:txBody>
      </p:sp>
      <p:sp>
        <p:nvSpPr>
          <p:cNvPr id="3" name="Text Placeholder 2">
            <a:extLst>
              <a:ext uri="{FF2B5EF4-FFF2-40B4-BE49-F238E27FC236}">
                <a16:creationId xmlns:a16="http://schemas.microsoft.com/office/drawing/2014/main" id="{6C2219D3-2ED0-3F6C-F575-A0BB7884CC6A}"/>
              </a:ext>
            </a:extLst>
          </p:cNvPr>
          <p:cNvSpPr>
            <a:spLocks noGrp="1"/>
          </p:cNvSpPr>
          <p:nvPr>
            <p:ph type="body" idx="1"/>
          </p:nvPr>
        </p:nvSpPr>
        <p:spPr>
          <a:xfrm>
            <a:off x="494399" y="2042086"/>
            <a:ext cx="5595212" cy="4895081"/>
          </a:xfrm>
        </p:spPr>
        <p:txBody>
          <a:bodyPr anchor="ctr">
            <a:normAutofit/>
          </a:bodyPr>
          <a:lstStyle/>
          <a:p>
            <a:pPr marL="381019" indent="-381019">
              <a:lnSpc>
                <a:spcPct val="100000"/>
              </a:lnSpc>
              <a:buFont typeface="Arial" panose="020B0604020202020204" pitchFamily="34" charset="0"/>
              <a:buChar char="•"/>
            </a:pPr>
            <a:r>
              <a:rPr lang="en-US" sz="2800" b="1" dirty="0">
                <a:solidFill>
                  <a:schemeClr val="bg1"/>
                </a:solidFill>
              </a:rPr>
              <a:t>Creating and sharing knowledge</a:t>
            </a:r>
          </a:p>
          <a:p>
            <a:pPr marL="381019" indent="-381019">
              <a:lnSpc>
                <a:spcPct val="100000"/>
              </a:lnSpc>
              <a:buFont typeface="Arial" panose="020B0604020202020204" pitchFamily="34" charset="0"/>
              <a:buChar char="•"/>
            </a:pPr>
            <a:r>
              <a:rPr lang="en-US" sz="2800" b="1" dirty="0">
                <a:solidFill>
                  <a:schemeClr val="bg1"/>
                </a:solidFill>
              </a:rPr>
              <a:t>Fostering communities of interest</a:t>
            </a:r>
          </a:p>
          <a:p>
            <a:pPr marL="381019" indent="-381019">
              <a:lnSpc>
                <a:spcPct val="100000"/>
              </a:lnSpc>
              <a:buFont typeface="Arial" panose="020B0604020202020204" pitchFamily="34" charset="0"/>
              <a:buChar char="•"/>
            </a:pPr>
            <a:r>
              <a:rPr lang="en-US" sz="2800" b="1" dirty="0">
                <a:solidFill>
                  <a:schemeClr val="bg1"/>
                </a:solidFill>
              </a:rPr>
              <a:t>Establishing and/or maintaining connection</a:t>
            </a:r>
          </a:p>
          <a:p>
            <a:pPr marL="381019" indent="-381019">
              <a:lnSpc>
                <a:spcPct val="100000"/>
              </a:lnSpc>
              <a:buFont typeface="Arial" panose="020B0604020202020204" pitchFamily="34" charset="0"/>
              <a:buChar char="•"/>
            </a:pPr>
            <a:r>
              <a:rPr lang="en-US" sz="2800" b="1" dirty="0">
                <a:solidFill>
                  <a:schemeClr val="bg1"/>
                </a:solidFill>
              </a:rPr>
              <a:t>Tools for social change and public debate</a:t>
            </a:r>
          </a:p>
        </p:txBody>
      </p:sp>
      <p:sp>
        <p:nvSpPr>
          <p:cNvPr id="6" name="TextBox 5">
            <a:extLst>
              <a:ext uri="{FF2B5EF4-FFF2-40B4-BE49-F238E27FC236}">
                <a16:creationId xmlns:a16="http://schemas.microsoft.com/office/drawing/2014/main" id="{45E8B0AA-AAD7-9A62-6CA7-2B3C3791A23B}"/>
              </a:ext>
            </a:extLst>
          </p:cNvPr>
          <p:cNvSpPr txBox="1"/>
          <p:nvPr/>
        </p:nvSpPr>
        <p:spPr>
          <a:xfrm>
            <a:off x="6310726" y="2201000"/>
            <a:ext cx="5513214" cy="36215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23" marR="0" lvl="0" indent="-457223" algn="l"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endParaRPr>
          </a:p>
          <a:p>
            <a:pPr marL="457223" marR="0" lvl="0" indent="-457223" algn="l" defTabSz="30481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Spreading of Disinformation</a:t>
            </a:r>
          </a:p>
          <a:p>
            <a:pPr marL="457223" marR="0" lvl="0" indent="-457223" algn="l" defTabSz="30481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Cyberbullying</a:t>
            </a:r>
          </a:p>
          <a:p>
            <a:pPr marL="457223" marR="0" lvl="0" indent="-457223" algn="l" defTabSz="30481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Trolling</a:t>
            </a:r>
          </a:p>
          <a:p>
            <a:pPr marL="457223" marR="0" lvl="0" indent="-457223" algn="l" defTabSz="30481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Doxxing</a:t>
            </a:r>
          </a:p>
          <a:p>
            <a:pPr marL="457223" marR="0" lvl="0" indent="-457223" algn="l" defTabSz="30481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Public shaming</a:t>
            </a:r>
          </a:p>
          <a:p>
            <a:pPr marL="304815" marR="0" lvl="0" indent="-304815" algn="ctr" defTabSz="3048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 name="Title 1">
            <a:extLst>
              <a:ext uri="{FF2B5EF4-FFF2-40B4-BE49-F238E27FC236}">
                <a16:creationId xmlns:a16="http://schemas.microsoft.com/office/drawing/2014/main" id="{4FB31E7C-E0AF-85DA-C855-AAB36C27B0A5}"/>
              </a:ext>
            </a:extLst>
          </p:cNvPr>
          <p:cNvSpPr txBox="1">
            <a:spLocks/>
          </p:cNvSpPr>
          <p:nvPr/>
        </p:nvSpPr>
        <p:spPr>
          <a:xfrm>
            <a:off x="6494756" y="708792"/>
            <a:ext cx="5677826" cy="159943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2800" b="1" i="0" kern="1200">
                <a:solidFill>
                  <a:schemeClr val="tx1"/>
                </a:solidFill>
                <a:latin typeface="Lucida Bright" panose="02040602050505020304" pitchFamily="18" charset="77"/>
                <a:ea typeface="+mj-ea"/>
                <a:cs typeface="+mj-cs"/>
              </a:defRPr>
            </a:lvl1pPr>
          </a:lstStyle>
          <a:p>
            <a:pPr marL="0" marR="0" lvl="0" indent="0" algn="l" defTabSz="60963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7715"/>
                </a:solidFill>
                <a:effectLst/>
                <a:uLnTx/>
                <a:uFillTx/>
                <a:latin typeface="Lucida Bright"/>
                <a:ea typeface="+mj-ea"/>
                <a:cs typeface="+mj-cs"/>
              </a:rPr>
              <a:t>Downsides to </a:t>
            </a:r>
            <a:endParaRPr kumimoji="0" lang="en-US" sz="2800" b="1" i="0" u="none" strike="noStrike" kern="1200" cap="none" spc="0" normalizeH="0" baseline="0" noProof="0" dirty="0">
              <a:ln>
                <a:noFill/>
              </a:ln>
              <a:solidFill>
                <a:srgbClr val="FC7715"/>
              </a:solidFill>
              <a:effectLst/>
              <a:uLnTx/>
              <a:uFillTx/>
              <a:latin typeface="Lucida Bright" panose="02040602050505020304" pitchFamily="18" charset="77"/>
              <a:ea typeface="+mj-ea"/>
              <a:cs typeface="+mj-cs"/>
            </a:endParaRPr>
          </a:p>
          <a:p>
            <a:pPr marL="0" marR="0" lvl="0" indent="0" algn="l" defTabSz="60963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7715"/>
                </a:solidFill>
                <a:effectLst/>
                <a:uLnTx/>
                <a:uFillTx/>
                <a:latin typeface="Lucida Bright"/>
                <a:ea typeface="+mj-ea"/>
                <a:cs typeface="+mj-cs"/>
              </a:rPr>
              <a:t>Social Media  </a:t>
            </a:r>
            <a:endParaRPr kumimoji="0" lang="en-US" sz="2800" b="1" i="0" u="none" strike="noStrike" kern="1200" cap="none" spc="0" normalizeH="0" baseline="0" noProof="0" dirty="0">
              <a:ln>
                <a:noFill/>
              </a:ln>
              <a:solidFill>
                <a:srgbClr val="FC7715"/>
              </a:solidFill>
              <a:effectLst/>
              <a:uLnTx/>
              <a:uFillTx/>
              <a:latin typeface="Lucida Bright" panose="02040602050505020304" pitchFamily="18" charset="77"/>
              <a:ea typeface="+mj-ea"/>
              <a:cs typeface="+mj-cs"/>
            </a:endParaRPr>
          </a:p>
        </p:txBody>
      </p:sp>
      <p:pic>
        <p:nvPicPr>
          <p:cNvPr id="16" name="Graphic 15" descr="Thumbs up sign with solid fill">
            <a:extLst>
              <a:ext uri="{FF2B5EF4-FFF2-40B4-BE49-F238E27FC236}">
                <a16:creationId xmlns:a16="http://schemas.microsoft.com/office/drawing/2014/main" id="{D930A663-D587-6178-E397-60762A659B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2858" y="708792"/>
            <a:ext cx="1273833" cy="1331343"/>
          </a:xfrm>
          <a:prstGeom prst="rect">
            <a:avLst/>
          </a:prstGeom>
        </p:spPr>
      </p:pic>
      <p:pic>
        <p:nvPicPr>
          <p:cNvPr id="17" name="Graphic 16" descr="Thumbs Down with solid fill">
            <a:extLst>
              <a:ext uri="{FF2B5EF4-FFF2-40B4-BE49-F238E27FC236}">
                <a16:creationId xmlns:a16="http://schemas.microsoft.com/office/drawing/2014/main" id="{0125196E-ABD5-DDE8-6784-8B524D9AB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5601" y="948131"/>
            <a:ext cx="1489494" cy="1360098"/>
          </a:xfrm>
          <a:prstGeom prst="rect">
            <a:avLst/>
          </a:prstGeom>
        </p:spPr>
      </p:pic>
    </p:spTree>
    <p:extLst>
      <p:ext uri="{BB962C8B-B14F-4D97-AF65-F5344CB8AC3E}">
        <p14:creationId xmlns:p14="http://schemas.microsoft.com/office/powerpoint/2010/main" val="13629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3" name="AutoShape 3"/>
          <p:cNvSpPr/>
          <p:nvPr/>
        </p:nvSpPr>
        <p:spPr>
          <a:xfrm>
            <a:off x="-1478280" y="1568450"/>
            <a:ext cx="4328160" cy="0"/>
          </a:xfrm>
          <a:prstGeom prst="line">
            <a:avLst/>
          </a:prstGeom>
          <a:ln w="57150" cap="rnd">
            <a:solidFill>
              <a:srgbClr val="FFFFFF"/>
            </a:solidFill>
            <a:prstDash val="solid"/>
            <a:headEnd type="none" w="sm" len="sm"/>
            <a:tailEnd type="none" w="sm" len="sm"/>
          </a:ln>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E6337D3E-57B0-6913-7E07-6D5745E44EE1}"/>
              </a:ext>
            </a:extLst>
          </p:cNvPr>
          <p:cNvPicPr>
            <a:picLocks noChangeAspect="1"/>
          </p:cNvPicPr>
          <p:nvPr/>
        </p:nvPicPr>
        <p:blipFill rotWithShape="1">
          <a:blip r:embed="rId3">
            <a:extLst>
              <a:ext uri="{28A0092B-C50C-407E-A947-70E740481C1C}">
                <a14:useLocalDpi xmlns:a14="http://schemas.microsoft.com/office/drawing/2010/main" val="0"/>
              </a:ext>
            </a:extLst>
          </a:blip>
          <a:srcRect b="46132"/>
          <a:stretch/>
        </p:blipFill>
        <p:spPr>
          <a:xfrm>
            <a:off x="388748" y="-1055642"/>
            <a:ext cx="9635301" cy="7913640"/>
          </a:xfrm>
          <a:prstGeom prst="rect">
            <a:avLst/>
          </a:prstGeom>
        </p:spPr>
      </p:pic>
      <p:pic>
        <p:nvPicPr>
          <p:cNvPr id="4" name="Picture 3">
            <a:extLst>
              <a:ext uri="{FF2B5EF4-FFF2-40B4-BE49-F238E27FC236}">
                <a16:creationId xmlns:a16="http://schemas.microsoft.com/office/drawing/2014/main" id="{FA29956B-653C-5C19-B126-CD768B442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719" y="841468"/>
            <a:ext cx="3205258" cy="4535845"/>
          </a:xfrm>
          <a:prstGeom prst="rect">
            <a:avLst/>
          </a:prstGeom>
        </p:spPr>
      </p:pic>
    </p:spTree>
    <p:extLst>
      <p:ext uri="{BB962C8B-B14F-4D97-AF65-F5344CB8AC3E}">
        <p14:creationId xmlns:p14="http://schemas.microsoft.com/office/powerpoint/2010/main" val="859058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3" name="AutoShape 3"/>
          <p:cNvSpPr/>
          <p:nvPr/>
        </p:nvSpPr>
        <p:spPr>
          <a:xfrm>
            <a:off x="-1478280" y="1568450"/>
            <a:ext cx="4328160" cy="0"/>
          </a:xfrm>
          <a:prstGeom prst="line">
            <a:avLst/>
          </a:prstGeom>
          <a:ln w="57150" cap="rnd">
            <a:solidFill>
              <a:srgbClr val="FFFFFF"/>
            </a:solidFill>
            <a:prstDash val="solid"/>
            <a:headEnd type="none" w="sm" len="sm"/>
            <a:tailEnd type="none" w="sm" len="sm"/>
          </a:ln>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E6337D3E-57B0-6913-7E07-6D5745E44EE1}"/>
              </a:ext>
            </a:extLst>
          </p:cNvPr>
          <p:cNvPicPr>
            <a:picLocks noChangeAspect="1"/>
          </p:cNvPicPr>
          <p:nvPr/>
        </p:nvPicPr>
        <p:blipFill rotWithShape="1">
          <a:blip r:embed="rId3">
            <a:extLst>
              <a:ext uri="{28A0092B-C50C-407E-A947-70E740481C1C}">
                <a14:useLocalDpi xmlns:a14="http://schemas.microsoft.com/office/drawing/2010/main" val="0"/>
              </a:ext>
            </a:extLst>
          </a:blip>
          <a:srcRect t="42085"/>
          <a:stretch/>
        </p:blipFill>
        <p:spPr>
          <a:xfrm>
            <a:off x="388748" y="1"/>
            <a:ext cx="7878023" cy="7895055"/>
          </a:xfrm>
          <a:prstGeom prst="rect">
            <a:avLst/>
          </a:prstGeom>
        </p:spPr>
      </p:pic>
      <p:pic>
        <p:nvPicPr>
          <p:cNvPr id="8" name="Picture 7">
            <a:extLst>
              <a:ext uri="{FF2B5EF4-FFF2-40B4-BE49-F238E27FC236}">
                <a16:creationId xmlns:a16="http://schemas.microsoft.com/office/drawing/2014/main" id="{494D63F0-638B-B977-87E4-472FE416F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719" y="841468"/>
            <a:ext cx="3205258" cy="4535845"/>
          </a:xfrm>
          <a:prstGeom prst="rect">
            <a:avLst/>
          </a:prstGeom>
        </p:spPr>
      </p:pic>
    </p:spTree>
    <p:extLst>
      <p:ext uri="{BB962C8B-B14F-4D97-AF65-F5344CB8AC3E}">
        <p14:creationId xmlns:p14="http://schemas.microsoft.com/office/powerpoint/2010/main" val="1090879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3" name="AutoShape 3"/>
          <p:cNvSpPr/>
          <p:nvPr/>
        </p:nvSpPr>
        <p:spPr>
          <a:xfrm>
            <a:off x="-1478280" y="1568450"/>
            <a:ext cx="4328160" cy="0"/>
          </a:xfrm>
          <a:prstGeom prst="line">
            <a:avLst/>
          </a:prstGeom>
          <a:ln w="57150" cap="rnd">
            <a:solidFill>
              <a:srgbClr val="FFFFFF"/>
            </a:solidFill>
            <a:prstDash val="solid"/>
            <a:headEnd type="none" w="sm" len="sm"/>
            <a:tailEnd type="none" w="sm" len="sm"/>
          </a:ln>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A5A6B5D8-8C2A-BFD3-90AD-F9C4ED002C75}"/>
              </a:ext>
            </a:extLst>
          </p:cNvPr>
          <p:cNvPicPr>
            <a:picLocks/>
          </p:cNvPicPr>
          <p:nvPr/>
        </p:nvPicPr>
        <p:blipFill>
          <a:blip r:embed="rId3"/>
          <a:srcRect b="44871"/>
          <a:stretch/>
        </p:blipFill>
        <p:spPr>
          <a:xfrm>
            <a:off x="2368070" y="-13448"/>
            <a:ext cx="7277953" cy="6857999"/>
          </a:xfrm>
          <a:prstGeom prst="rect">
            <a:avLst/>
          </a:prstGeom>
        </p:spPr>
      </p:pic>
    </p:spTree>
    <p:extLst>
      <p:ext uri="{BB962C8B-B14F-4D97-AF65-F5344CB8AC3E}">
        <p14:creationId xmlns:p14="http://schemas.microsoft.com/office/powerpoint/2010/main" val="313021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2368070" y="310939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sp>
        <p:nvSpPr>
          <p:cNvPr id="3" name="AutoShape 3"/>
          <p:cNvSpPr/>
          <p:nvPr/>
        </p:nvSpPr>
        <p:spPr>
          <a:xfrm>
            <a:off x="-1478280" y="1568450"/>
            <a:ext cx="4328160" cy="0"/>
          </a:xfrm>
          <a:prstGeom prst="line">
            <a:avLst/>
          </a:prstGeom>
          <a:ln w="57150" cap="rnd">
            <a:solidFill>
              <a:srgbClr val="FFFFFF"/>
            </a:solidFill>
            <a:prstDash val="solid"/>
            <a:headEnd type="none" w="sm" len="sm"/>
            <a:tailEnd type="none" w="sm" len="sm"/>
          </a:ln>
        </p:spPr>
        <p:txBody>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7E2C32D7-4275-717B-8AEB-EAAC5F3B4EC8}"/>
              </a:ext>
            </a:extLst>
          </p:cNvPr>
          <p:cNvPicPr>
            <a:picLocks noChangeAspect="1"/>
          </p:cNvPicPr>
          <p:nvPr/>
        </p:nvPicPr>
        <p:blipFill>
          <a:blip r:embed="rId3"/>
          <a:srcRect t="54063"/>
          <a:stretch/>
        </p:blipFill>
        <p:spPr>
          <a:xfrm>
            <a:off x="2582092" y="22158"/>
            <a:ext cx="7027817" cy="6835842"/>
          </a:xfrm>
          <a:prstGeom prst="rect">
            <a:avLst/>
          </a:prstGeom>
        </p:spPr>
      </p:pic>
    </p:spTree>
    <p:extLst>
      <p:ext uri="{BB962C8B-B14F-4D97-AF65-F5344CB8AC3E}">
        <p14:creationId xmlns:p14="http://schemas.microsoft.com/office/powerpoint/2010/main" val="2486814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3EBE8"/>
        </a:solidFill>
        <a:effectLst/>
      </p:bgPr>
    </p:bg>
    <p:spTree>
      <p:nvGrpSpPr>
        <p:cNvPr id="1" name="">
          <a:extLst>
            <a:ext uri="{FF2B5EF4-FFF2-40B4-BE49-F238E27FC236}">
              <a16:creationId xmlns:a16="http://schemas.microsoft.com/office/drawing/2014/main" id="{64173805-076A-FE76-1F12-50E83032EC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CB3FBC-27F6-A5ED-0276-8815BB4AEC23}"/>
              </a:ext>
            </a:extLst>
          </p:cNvPr>
          <p:cNvPicPr>
            <a:picLocks/>
          </p:cNvPicPr>
          <p:nvPr/>
        </p:nvPicPr>
        <p:blipFill>
          <a:blip r:embed="rId3"/>
          <a:stretch>
            <a:fillRect/>
          </a:stretch>
        </p:blipFill>
        <p:spPr>
          <a:xfrm>
            <a:off x="1" y="1"/>
            <a:ext cx="3922143" cy="6822803"/>
          </a:xfrm>
          <a:prstGeom prst="rect">
            <a:avLst/>
          </a:prstGeom>
        </p:spPr>
      </p:pic>
      <p:pic>
        <p:nvPicPr>
          <p:cNvPr id="6" name="Picture 5">
            <a:extLst>
              <a:ext uri="{FF2B5EF4-FFF2-40B4-BE49-F238E27FC236}">
                <a16:creationId xmlns:a16="http://schemas.microsoft.com/office/drawing/2014/main" id="{BFE53B77-622B-38EA-6180-7C4771997B4F}"/>
              </a:ext>
            </a:extLst>
          </p:cNvPr>
          <p:cNvPicPr>
            <a:picLocks noChangeAspect="1"/>
          </p:cNvPicPr>
          <p:nvPr/>
        </p:nvPicPr>
        <p:blipFill>
          <a:blip r:embed="rId4"/>
          <a:stretch>
            <a:fillRect/>
          </a:stretch>
        </p:blipFill>
        <p:spPr>
          <a:xfrm>
            <a:off x="3922144" y="-14"/>
            <a:ext cx="4255697" cy="6858001"/>
          </a:xfrm>
          <a:prstGeom prst="rect">
            <a:avLst/>
          </a:prstGeom>
        </p:spPr>
      </p:pic>
      <p:pic>
        <p:nvPicPr>
          <p:cNvPr id="2" name="Picture 1">
            <a:extLst>
              <a:ext uri="{FF2B5EF4-FFF2-40B4-BE49-F238E27FC236}">
                <a16:creationId xmlns:a16="http://schemas.microsoft.com/office/drawing/2014/main" id="{F2018C02-19CA-3DCF-E19F-5A4E85702845}"/>
              </a:ext>
            </a:extLst>
          </p:cNvPr>
          <p:cNvPicPr>
            <a:picLocks/>
          </p:cNvPicPr>
          <p:nvPr/>
        </p:nvPicPr>
        <p:blipFill>
          <a:blip r:embed="rId5"/>
          <a:stretch>
            <a:fillRect/>
          </a:stretch>
        </p:blipFill>
        <p:spPr>
          <a:xfrm>
            <a:off x="8177842" y="1"/>
            <a:ext cx="4014159" cy="6840415"/>
          </a:xfrm>
          <a:prstGeom prst="rect">
            <a:avLst/>
          </a:prstGeom>
        </p:spPr>
      </p:pic>
    </p:spTree>
    <p:extLst>
      <p:ext uri="{BB962C8B-B14F-4D97-AF65-F5344CB8AC3E}">
        <p14:creationId xmlns:p14="http://schemas.microsoft.com/office/powerpoint/2010/main" val="3640424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FAC93A-6871-35FE-A396-43DC279FFE97}"/>
              </a:ext>
            </a:extLst>
          </p:cNvPr>
          <p:cNvGrpSpPr/>
          <p:nvPr/>
        </p:nvGrpSpPr>
        <p:grpSpPr>
          <a:xfrm>
            <a:off x="276351" y="1446203"/>
            <a:ext cx="11593597" cy="4316243"/>
            <a:chOff x="1553214" y="2255568"/>
            <a:chExt cx="15955773" cy="5485679"/>
          </a:xfrm>
        </p:grpSpPr>
        <p:pic>
          <p:nvPicPr>
            <p:cNvPr id="4" name="Picture 3" descr="A person in a black suit&#10;&#10;AI-generated content may be incorrect.">
              <a:extLst>
                <a:ext uri="{FF2B5EF4-FFF2-40B4-BE49-F238E27FC236}">
                  <a16:creationId xmlns:a16="http://schemas.microsoft.com/office/drawing/2014/main" id="{4659F087-D2B2-172E-6E05-4C155DA19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214" y="2267548"/>
              <a:ext cx="10647173" cy="5473699"/>
            </a:xfrm>
            <a:prstGeom prst="rect">
              <a:avLst/>
            </a:prstGeom>
          </p:spPr>
        </p:pic>
        <p:pic>
          <p:nvPicPr>
            <p:cNvPr id="6" name="Picture 5" descr="A person standing in front of a building&#10;&#10;AI-generated content may be incorrect.">
              <a:extLst>
                <a:ext uri="{FF2B5EF4-FFF2-40B4-BE49-F238E27FC236}">
                  <a16:creationId xmlns:a16="http://schemas.microsoft.com/office/drawing/2014/main" id="{42D8A189-6CE3-2394-002D-8AE6D91FE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0387" y="2255568"/>
              <a:ext cx="5308600" cy="5473700"/>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extBox 5"/>
          <p:cNvSpPr txBox="1"/>
          <p:nvPr/>
        </p:nvSpPr>
        <p:spPr>
          <a:xfrm>
            <a:off x="324447" y="5166612"/>
            <a:ext cx="7151779" cy="1436291"/>
          </a:xfrm>
          <a:prstGeom prst="rect">
            <a:avLst/>
          </a:prstGeom>
        </p:spPr>
        <p:txBody>
          <a:bodyPr wrap="square" lIns="0" tIns="0" rIns="0" bIns="0" rtlCol="0" anchor="t">
            <a:spAutoFit/>
          </a:bodyPr>
          <a:lstStyle/>
          <a:p>
            <a:pPr marL="0" marR="0" lvl="0" indent="0" algn="l" defTabSz="304815" rtl="0" eaLnBrk="1" fontAlgn="auto" latinLnBrk="0" hangingPunct="1">
              <a:lnSpc>
                <a:spcPts val="2773"/>
              </a:lnSpc>
              <a:spcBef>
                <a:spcPts val="0"/>
              </a:spcBef>
              <a:spcAft>
                <a:spcPts val="0"/>
              </a:spcAft>
              <a:buClrTx/>
              <a:buSzTx/>
              <a:buFontTx/>
              <a:buNone/>
              <a:tabLst/>
              <a:defRPr/>
            </a:pPr>
            <a:r>
              <a:rPr kumimoji="0" lang="en-US" sz="2667" b="1" i="0" u="none" strike="noStrike" kern="1200" cap="none" spc="-21" normalizeH="0" baseline="0" noProof="0" dirty="0">
                <a:ln>
                  <a:noFill/>
                </a:ln>
                <a:solidFill>
                  <a:prstClr val="white"/>
                </a:solidFill>
                <a:effectLst/>
                <a:uLnTx/>
                <a:uFillTx/>
                <a:latin typeface="Helvetica" pitchFamily="2" charset="0"/>
                <a:ea typeface="+mn-ea"/>
                <a:cs typeface="+mn-cs"/>
              </a:rPr>
              <a:t>Dr Kenneth Burns, Olwen Halvey, </a:t>
            </a:r>
          </a:p>
          <a:p>
            <a:pPr marL="0" marR="0" lvl="0" indent="0" algn="l" defTabSz="304815" rtl="0" eaLnBrk="1" fontAlgn="auto" latinLnBrk="0" hangingPunct="1">
              <a:lnSpc>
                <a:spcPts val="2773"/>
              </a:lnSpc>
              <a:spcBef>
                <a:spcPts val="0"/>
              </a:spcBef>
              <a:spcAft>
                <a:spcPts val="0"/>
              </a:spcAft>
              <a:buClrTx/>
              <a:buSzTx/>
              <a:buFontTx/>
              <a:buNone/>
              <a:tabLst/>
              <a:defRPr/>
            </a:pPr>
            <a:r>
              <a:rPr kumimoji="0" lang="en-US" sz="2667" b="1" i="0" u="none" strike="noStrike" kern="1200" cap="none" spc="-21" normalizeH="0" baseline="0" noProof="0" dirty="0">
                <a:ln>
                  <a:noFill/>
                </a:ln>
                <a:solidFill>
                  <a:prstClr val="white"/>
                </a:solidFill>
                <a:effectLst/>
                <a:uLnTx/>
                <a:uFillTx/>
                <a:latin typeface="Helvetica" pitchFamily="2" charset="0"/>
                <a:ea typeface="+mn-ea"/>
                <a:cs typeface="+mn-cs"/>
              </a:rPr>
              <a:t>Dr Fiachra Ó Súilleabháin and Amy Bradley</a:t>
            </a:r>
          </a:p>
          <a:p>
            <a:pPr marL="0" marR="0" lvl="0" indent="0" algn="l" defTabSz="304815" rtl="0" eaLnBrk="1" fontAlgn="auto" latinLnBrk="0" hangingPunct="1">
              <a:lnSpc>
                <a:spcPts val="2773"/>
              </a:lnSpc>
              <a:spcBef>
                <a:spcPts val="0"/>
              </a:spcBef>
              <a:spcAft>
                <a:spcPts val="0"/>
              </a:spcAft>
              <a:buClrTx/>
              <a:buSzTx/>
              <a:buFontTx/>
              <a:buNone/>
              <a:tabLst/>
              <a:defRPr/>
            </a:pPr>
            <a:endParaRPr kumimoji="0" lang="en-US" sz="2667" b="0" i="0" u="none" strike="noStrike" kern="1200" cap="none" spc="-21" normalizeH="0" baseline="0" noProof="0" dirty="0">
              <a:ln>
                <a:noFill/>
              </a:ln>
              <a:solidFill>
                <a:prstClr val="white"/>
              </a:solidFill>
              <a:effectLst/>
              <a:uLnTx/>
              <a:uFillTx/>
              <a:latin typeface="Helvetica" pitchFamily="2" charset="0"/>
              <a:ea typeface="+mn-ea"/>
              <a:cs typeface="+mn-cs"/>
            </a:endParaRPr>
          </a:p>
          <a:p>
            <a:pPr marL="0" marR="0" lvl="0" indent="0" algn="l" defTabSz="304815" rtl="0" eaLnBrk="1" fontAlgn="auto" latinLnBrk="0" hangingPunct="1">
              <a:lnSpc>
                <a:spcPts val="2773"/>
              </a:lnSpc>
              <a:spcBef>
                <a:spcPts val="0"/>
              </a:spcBef>
              <a:spcAft>
                <a:spcPts val="0"/>
              </a:spcAft>
              <a:buClrTx/>
              <a:buSzTx/>
              <a:buFontTx/>
              <a:buNone/>
              <a:tabLst/>
              <a:defRPr/>
            </a:pPr>
            <a:r>
              <a:rPr kumimoji="0" lang="en-US" sz="2667" b="0" i="0" u="none" strike="noStrike" kern="1200" cap="none" spc="-21" normalizeH="0" baseline="0" noProof="0" dirty="0">
                <a:ln>
                  <a:noFill/>
                </a:ln>
                <a:solidFill>
                  <a:prstClr val="white"/>
                </a:solidFill>
                <a:effectLst/>
                <a:uLnTx/>
                <a:uFillTx/>
                <a:latin typeface="Helvetica" pitchFamily="2" charset="0"/>
                <a:ea typeface="+mn-ea"/>
                <a:cs typeface="+mn-cs"/>
              </a:rPr>
              <a:t>k.burns@ucc.ie</a:t>
            </a:r>
          </a:p>
        </p:txBody>
      </p:sp>
      <p:pic>
        <p:nvPicPr>
          <p:cNvPr id="2" name="Picture 1" descr="A qr code with a few black squares&#10;&#10;Description automatically generated">
            <a:extLst>
              <a:ext uri="{FF2B5EF4-FFF2-40B4-BE49-F238E27FC236}">
                <a16:creationId xmlns:a16="http://schemas.microsoft.com/office/drawing/2014/main" id="{9962891D-C2AA-772E-FE03-AE06F3150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940" y="0"/>
            <a:ext cx="3999060" cy="3957243"/>
          </a:xfrm>
          <a:prstGeom prst="rect">
            <a:avLst/>
          </a:prstGeom>
        </p:spPr>
      </p:pic>
      <p:pic>
        <p:nvPicPr>
          <p:cNvPr id="3" name="Picture 2" descr="A yellow sign with black text&#10;&#10;AI-generated content may be incorrect.">
            <a:extLst>
              <a:ext uri="{FF2B5EF4-FFF2-40B4-BE49-F238E27FC236}">
                <a16:creationId xmlns:a16="http://schemas.microsoft.com/office/drawing/2014/main" id="{789F8515-D1B9-9196-4CA6-DDEE8A44E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231" y="5736302"/>
            <a:ext cx="1644769" cy="1121698"/>
          </a:xfrm>
          <a:prstGeom prst="rect">
            <a:avLst/>
          </a:prstGeom>
        </p:spPr>
      </p:pic>
      <p:pic>
        <p:nvPicPr>
          <p:cNvPr id="10" name="Picture 9">
            <a:extLst>
              <a:ext uri="{FF2B5EF4-FFF2-40B4-BE49-F238E27FC236}">
                <a16:creationId xmlns:a16="http://schemas.microsoft.com/office/drawing/2014/main" id="{0EEF103B-CA68-7933-2A4F-4DF99B688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566"/>
            <a:ext cx="6337539" cy="39572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42EE14E8-C421-E8E5-A7C3-70D73F9078E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639DFC7-B829-821B-7E80-CEF4650D401F}"/>
              </a:ext>
            </a:extLst>
          </p:cNvPr>
          <p:cNvSpPr txBox="1"/>
          <p:nvPr/>
        </p:nvSpPr>
        <p:spPr>
          <a:xfrm>
            <a:off x="685800" y="2715771"/>
            <a:ext cx="7110316" cy="1386790"/>
          </a:xfrm>
          <a:prstGeom prst="rect">
            <a:avLst/>
          </a:prstGeom>
        </p:spPr>
        <p:txBody>
          <a:bodyPr lIns="0" tIns="0" rIns="0" bIns="0" rtlCol="0" anchor="t">
            <a:spAutoFit/>
          </a:bodyPr>
          <a:lstStyle/>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mn-cs"/>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a:p>
            <a:pPr marL="0" marR="0" lvl="0" indent="0" algn="l" defTabSz="304815"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Proxima Nova"/>
              <a:ea typeface="+mn-ea"/>
              <a:cs typeface="Calibri"/>
            </a:endParaRPr>
          </a:p>
        </p:txBody>
      </p:sp>
      <p:pic>
        <p:nvPicPr>
          <p:cNvPr id="8" name="Picture 7" descr="A document with text and images&#10;&#10;Description automatically generated">
            <a:extLst>
              <a:ext uri="{FF2B5EF4-FFF2-40B4-BE49-F238E27FC236}">
                <a16:creationId xmlns:a16="http://schemas.microsoft.com/office/drawing/2014/main" id="{595B2F31-24D7-39D7-F36B-3EC9D8690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106" y="-9711"/>
            <a:ext cx="5450507" cy="6867711"/>
          </a:xfrm>
          <a:prstGeom prst="rect">
            <a:avLst/>
          </a:prstGeom>
        </p:spPr>
      </p:pic>
      <p:sp>
        <p:nvSpPr>
          <p:cNvPr id="11" name="TextBox 10">
            <a:extLst>
              <a:ext uri="{FF2B5EF4-FFF2-40B4-BE49-F238E27FC236}">
                <a16:creationId xmlns:a16="http://schemas.microsoft.com/office/drawing/2014/main" id="{08AB51F1-B668-833A-F14C-9940C4C2E60D}"/>
              </a:ext>
            </a:extLst>
          </p:cNvPr>
          <p:cNvSpPr txBox="1"/>
          <p:nvPr/>
        </p:nvSpPr>
        <p:spPr>
          <a:xfrm>
            <a:off x="194705" y="1462156"/>
            <a:ext cx="6257853" cy="4524315"/>
          </a:xfrm>
          <a:prstGeom prst="rect">
            <a:avLst/>
          </a:prstGeom>
          <a:noFill/>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prstClr val="white"/>
                </a:solidFill>
                <a:effectLst/>
                <a:uLnTx/>
                <a:uFillTx/>
                <a:latin typeface="Helvetica" pitchFamily="2" charset="0"/>
                <a:ea typeface="+mn-ea"/>
                <a:cs typeface="+mn-cs"/>
              </a:rPr>
              <a:t>“In our view, the benefits of having social workers, students and probation officers, both in their personal and professional capacities, participating, engaging and being members of social media and online platforms, outweigh the potential negatives”.</a:t>
            </a:r>
          </a:p>
        </p:txBody>
      </p:sp>
    </p:spTree>
    <p:extLst>
      <p:ext uri="{BB962C8B-B14F-4D97-AF65-F5344CB8AC3E}">
        <p14:creationId xmlns:p14="http://schemas.microsoft.com/office/powerpoint/2010/main" val="412317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9EF705-9CFB-65EC-3B07-38B222670AB8}"/>
              </a:ext>
            </a:extLst>
          </p:cNvPr>
          <p:cNvSpPr txBox="1"/>
          <p:nvPr/>
        </p:nvSpPr>
        <p:spPr>
          <a:xfrm>
            <a:off x="869921" y="689789"/>
            <a:ext cx="10978661" cy="5057090"/>
          </a:xfrm>
          <a:prstGeom prst="rect">
            <a:avLst/>
          </a:prstGeom>
          <a:solidFill>
            <a:schemeClr val="accent5">
              <a:lumMod val="75000"/>
            </a:schemeClr>
          </a:solid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IE" sz="2933"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n-cs"/>
              </a:rPr>
              <a:t>“In this paper, we use ‘online and digital abuse and harassment’. By using this term we mean a set of behaviours and practices, whether single or multiple events, by individuals or groups using digital technologies and devices, social media platforms, and/or the internet to send or post direct or implicit messages that are abusive, threatening, or stalking or harassing behaviours of a person. The intention is to cause upset, distress, harm, shame, reputational harm, or to exert pressure to get a desired outcome. It is not confined to a physical workplace, it is generally publicly visible, it can impact more than the intended recipient, and posts are sometimes without attribution (Burns </a:t>
            </a:r>
            <a:r>
              <a:rPr kumimoji="0" lang="en-IE" sz="2933" b="0" i="1"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n-cs"/>
              </a:rPr>
              <a:t>et al., </a:t>
            </a:r>
            <a:r>
              <a:rPr kumimoji="0" lang="en-IE" sz="2933"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n-cs"/>
              </a:rPr>
              <a:t>2024, p. 3291).</a:t>
            </a:r>
            <a:endParaRPr kumimoji="0" lang="en-GB" sz="2933"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188365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sports uniforms&#10;&#10;AI-generated content may be incorrect.">
            <a:extLst>
              <a:ext uri="{FF2B5EF4-FFF2-40B4-BE49-F238E27FC236}">
                <a16:creationId xmlns:a16="http://schemas.microsoft.com/office/drawing/2014/main" id="{8007AA73-46CC-C686-2F76-837DC04DB4DA}"/>
              </a:ext>
            </a:extLst>
          </p:cNvPr>
          <p:cNvPicPr>
            <a:picLocks noChangeAspect="1"/>
          </p:cNvPicPr>
          <p:nvPr/>
        </p:nvPicPr>
        <p:blipFill>
          <a:blip r:embed="rId2"/>
          <a:stretch>
            <a:fillRect/>
          </a:stretch>
        </p:blipFill>
        <p:spPr>
          <a:xfrm>
            <a:off x="4500846" y="2772434"/>
            <a:ext cx="2652093" cy="4083170"/>
          </a:xfrm>
          <a:prstGeom prst="rect">
            <a:avLst/>
          </a:prstGeom>
          <a:ln w="57150">
            <a:solidFill>
              <a:srgbClr val="5D8FCA"/>
            </a:solidFill>
          </a:ln>
        </p:spPr>
      </p:pic>
      <p:pic>
        <p:nvPicPr>
          <p:cNvPr id="4" name="Picture 3" descr="A screenshot of a phone&#10;&#10;AI-generated content may be incorrect.">
            <a:extLst>
              <a:ext uri="{FF2B5EF4-FFF2-40B4-BE49-F238E27FC236}">
                <a16:creationId xmlns:a16="http://schemas.microsoft.com/office/drawing/2014/main" id="{686770B6-D99C-1F16-70BB-629D4A2F3F23}"/>
              </a:ext>
            </a:extLst>
          </p:cNvPr>
          <p:cNvPicPr>
            <a:picLocks noChangeAspect="1"/>
          </p:cNvPicPr>
          <p:nvPr/>
        </p:nvPicPr>
        <p:blipFill>
          <a:blip r:embed="rId3"/>
          <a:stretch>
            <a:fillRect/>
          </a:stretch>
        </p:blipFill>
        <p:spPr>
          <a:xfrm>
            <a:off x="4498449" y="9585"/>
            <a:ext cx="2655776" cy="3896265"/>
          </a:xfrm>
          <a:prstGeom prst="rect">
            <a:avLst/>
          </a:prstGeom>
          <a:ln w="57150">
            <a:solidFill>
              <a:srgbClr val="5D8FCA"/>
            </a:solidFill>
          </a:ln>
        </p:spPr>
      </p:pic>
      <p:pic>
        <p:nvPicPr>
          <p:cNvPr id="5" name="Picture 4" descr="A screen shot of a cell phone&#10;&#10;AI-generated content may be incorrect.">
            <a:extLst>
              <a:ext uri="{FF2B5EF4-FFF2-40B4-BE49-F238E27FC236}">
                <a16:creationId xmlns:a16="http://schemas.microsoft.com/office/drawing/2014/main" id="{F29BE85B-C299-B8F2-9478-378F2D160918}"/>
              </a:ext>
            </a:extLst>
          </p:cNvPr>
          <p:cNvPicPr>
            <a:picLocks noChangeAspect="1"/>
          </p:cNvPicPr>
          <p:nvPr/>
        </p:nvPicPr>
        <p:blipFill>
          <a:blip r:embed="rId4"/>
          <a:stretch>
            <a:fillRect/>
          </a:stretch>
        </p:blipFill>
        <p:spPr>
          <a:xfrm>
            <a:off x="-4059" y="7189"/>
            <a:ext cx="4499781" cy="6858000"/>
          </a:xfrm>
          <a:prstGeom prst="rect">
            <a:avLst/>
          </a:prstGeom>
          <a:ln w="57150">
            <a:solidFill>
              <a:srgbClr val="5D8FCA"/>
            </a:solidFill>
          </a:ln>
        </p:spPr>
      </p:pic>
      <p:pic>
        <p:nvPicPr>
          <p:cNvPr id="7" name="Picture 6" descr="A group of people in suits&#10;&#10;AI-generated content may be incorrect.">
            <a:extLst>
              <a:ext uri="{FF2B5EF4-FFF2-40B4-BE49-F238E27FC236}">
                <a16:creationId xmlns:a16="http://schemas.microsoft.com/office/drawing/2014/main" id="{E54ED5D3-47F1-D522-4C8B-AFEEFD05B143}"/>
              </a:ext>
            </a:extLst>
          </p:cNvPr>
          <p:cNvPicPr>
            <a:picLocks noChangeAspect="1"/>
          </p:cNvPicPr>
          <p:nvPr/>
        </p:nvPicPr>
        <p:blipFill>
          <a:blip r:embed="rId5"/>
          <a:stretch>
            <a:fillRect/>
          </a:stretch>
        </p:blipFill>
        <p:spPr>
          <a:xfrm>
            <a:off x="10330147" y="2397"/>
            <a:ext cx="1867807" cy="3432835"/>
          </a:xfrm>
          <a:prstGeom prst="rect">
            <a:avLst/>
          </a:prstGeom>
          <a:ln w="57150">
            <a:solidFill>
              <a:srgbClr val="5D8FCA"/>
            </a:solidFill>
          </a:ln>
        </p:spPr>
      </p:pic>
      <p:pic>
        <p:nvPicPr>
          <p:cNvPr id="11" name="Picture 10" descr="A screenshot of a social media post&#10;&#10;AI-generated content may be incorrect.">
            <a:extLst>
              <a:ext uri="{FF2B5EF4-FFF2-40B4-BE49-F238E27FC236}">
                <a16:creationId xmlns:a16="http://schemas.microsoft.com/office/drawing/2014/main" id="{EC0C7343-E0B3-C313-213A-62B730264B02}"/>
              </a:ext>
            </a:extLst>
          </p:cNvPr>
          <p:cNvPicPr>
            <a:picLocks noChangeAspect="1"/>
          </p:cNvPicPr>
          <p:nvPr/>
        </p:nvPicPr>
        <p:blipFill>
          <a:blip r:embed="rId6"/>
          <a:stretch>
            <a:fillRect/>
          </a:stretch>
        </p:blipFill>
        <p:spPr>
          <a:xfrm>
            <a:off x="7165080" y="14377"/>
            <a:ext cx="3152707" cy="4528868"/>
          </a:xfrm>
          <a:prstGeom prst="rect">
            <a:avLst/>
          </a:prstGeom>
          <a:ln w="57150">
            <a:solidFill>
              <a:srgbClr val="5D8FCA"/>
            </a:solidFill>
          </a:ln>
        </p:spPr>
      </p:pic>
      <p:pic>
        <p:nvPicPr>
          <p:cNvPr id="12" name="Picture 11" descr="A person standing at a podium&#10;&#10;AI-generated content may be incorrect.">
            <a:extLst>
              <a:ext uri="{FF2B5EF4-FFF2-40B4-BE49-F238E27FC236}">
                <a16:creationId xmlns:a16="http://schemas.microsoft.com/office/drawing/2014/main" id="{C8B8BED9-0AEF-628B-071A-8D4C0821BA69}"/>
              </a:ext>
            </a:extLst>
          </p:cNvPr>
          <p:cNvPicPr>
            <a:picLocks noChangeAspect="1"/>
          </p:cNvPicPr>
          <p:nvPr/>
        </p:nvPicPr>
        <p:blipFill>
          <a:blip r:embed="rId7"/>
          <a:srcRect r="-2798" b="19497"/>
          <a:stretch>
            <a:fillRect/>
          </a:stretch>
        </p:blipFill>
        <p:spPr>
          <a:xfrm>
            <a:off x="7158597" y="3666226"/>
            <a:ext cx="2394941" cy="3206156"/>
          </a:xfrm>
          <a:prstGeom prst="rect">
            <a:avLst/>
          </a:prstGeom>
          <a:ln w="57150">
            <a:solidFill>
              <a:srgbClr val="5D8FCA"/>
            </a:solidFill>
          </a:ln>
        </p:spPr>
      </p:pic>
      <p:pic>
        <p:nvPicPr>
          <p:cNvPr id="2" name="Picture 1" descr="A person sitting on a red couch&#10;&#10;AI-generated content may be incorrect.">
            <a:extLst>
              <a:ext uri="{FF2B5EF4-FFF2-40B4-BE49-F238E27FC236}">
                <a16:creationId xmlns:a16="http://schemas.microsoft.com/office/drawing/2014/main" id="{863DDD25-C6BB-1F88-AC43-9FEB72D72308}"/>
              </a:ext>
            </a:extLst>
          </p:cNvPr>
          <p:cNvPicPr>
            <a:picLocks noChangeAspect="1"/>
          </p:cNvPicPr>
          <p:nvPr/>
        </p:nvPicPr>
        <p:blipFill>
          <a:blip r:embed="rId8"/>
          <a:srcRect t="-303" r="-513" b="20303"/>
          <a:stretch>
            <a:fillRect/>
          </a:stretch>
        </p:blipFill>
        <p:spPr>
          <a:xfrm>
            <a:off x="9377167" y="3048000"/>
            <a:ext cx="2815992" cy="3805505"/>
          </a:xfrm>
          <a:prstGeom prst="rect">
            <a:avLst/>
          </a:prstGeom>
          <a:ln w="57150">
            <a:solidFill>
              <a:srgbClr val="5D8FCA"/>
            </a:solidFill>
          </a:ln>
        </p:spPr>
      </p:pic>
    </p:spTree>
    <p:extLst>
      <p:ext uri="{BB962C8B-B14F-4D97-AF65-F5344CB8AC3E}">
        <p14:creationId xmlns:p14="http://schemas.microsoft.com/office/powerpoint/2010/main" val="33437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8" name="Picture 7" descr="A picture containing bib&#10;&#10;Description automatically generated">
            <a:extLst>
              <a:ext uri="{FF2B5EF4-FFF2-40B4-BE49-F238E27FC236}">
                <a16:creationId xmlns:a16="http://schemas.microsoft.com/office/drawing/2014/main" id="{002BAB67-2F09-869F-9E32-431B4E935DEE}"/>
              </a:ext>
            </a:extLst>
          </p:cNvPr>
          <p:cNvPicPr>
            <a:picLocks noChangeAspect="1"/>
          </p:cNvPicPr>
          <p:nvPr/>
        </p:nvPicPr>
        <p:blipFill rotWithShape="1">
          <a:blip r:embed="rId2"/>
          <a:srcRect t="2426" r="-1" b="-1"/>
          <a:stretch/>
        </p:blipFill>
        <p:spPr>
          <a:xfrm>
            <a:off x="-2" y="0"/>
            <a:ext cx="10098659"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0" name="TextBox 9">
            <a:extLst>
              <a:ext uri="{FF2B5EF4-FFF2-40B4-BE49-F238E27FC236}">
                <a16:creationId xmlns:a16="http://schemas.microsoft.com/office/drawing/2014/main" id="{3472ED96-78AE-339C-24C7-E00CE5AAD0C1}"/>
              </a:ext>
            </a:extLst>
          </p:cNvPr>
          <p:cNvSpPr txBox="1"/>
          <p:nvPr/>
        </p:nvSpPr>
        <p:spPr>
          <a:xfrm>
            <a:off x="1645580" y="1783417"/>
            <a:ext cx="6425425" cy="1939121"/>
          </a:xfrm>
          <a:prstGeom prst="rect">
            <a:avLst/>
          </a:prstGeom>
          <a:noFill/>
        </p:spPr>
        <p:txBody>
          <a:bodyPr wrap="square"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1" b="1" i="0" u="none" strike="noStrike" kern="1200" cap="none" spc="0" normalizeH="0" baseline="0" noProof="0" dirty="0">
                <a:ln>
                  <a:noFill/>
                </a:ln>
                <a:solidFill>
                  <a:srgbClr val="F81B02">
                    <a:lumMod val="50000"/>
                  </a:srgbClr>
                </a:solidFill>
                <a:effectLst/>
                <a:uLnTx/>
                <a:uFillTx/>
                <a:latin typeface="Arial" panose="020B0604020202020204" pitchFamily="34" charset="0"/>
                <a:ea typeface="+mn-ea"/>
                <a:cs typeface="Arial" panose="020B0604020202020204" pitchFamily="34" charset="0"/>
              </a:rPr>
              <a:t>21%</a:t>
            </a:r>
          </a:p>
        </p:txBody>
      </p:sp>
    </p:spTree>
    <p:extLst>
      <p:ext uri="{BB962C8B-B14F-4D97-AF65-F5344CB8AC3E}">
        <p14:creationId xmlns:p14="http://schemas.microsoft.com/office/powerpoint/2010/main" val="3817417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735EE71A-9340-7CB5-1153-F80AF52CC2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C2D4194-FA41-1667-8F63-7D07650049C9}"/>
              </a:ext>
            </a:extLst>
          </p:cNvPr>
          <p:cNvSpPr>
            <a:spLocks noGrp="1"/>
          </p:cNvSpPr>
          <p:nvPr>
            <p:ph type="body" sz="quarter" idx="10"/>
          </p:nvPr>
        </p:nvSpPr>
        <p:spPr>
          <a:xfrm>
            <a:off x="311151" y="310184"/>
            <a:ext cx="9520949" cy="1313336"/>
          </a:xfrm>
        </p:spPr>
        <p:txBody>
          <a:bodyPr>
            <a:normAutofit/>
          </a:bodyPr>
          <a:lstStyle/>
          <a:p>
            <a:r>
              <a:rPr lang="en-US" sz="3600" dirty="0">
                <a:latin typeface="Proxima Nova"/>
              </a:rPr>
              <a:t>WHAT WE LEARNED IN PHASE 1</a:t>
            </a:r>
          </a:p>
        </p:txBody>
      </p:sp>
      <p:sp>
        <p:nvSpPr>
          <p:cNvPr id="5" name="TextBox 2">
            <a:extLst>
              <a:ext uri="{FF2B5EF4-FFF2-40B4-BE49-F238E27FC236}">
                <a16:creationId xmlns:a16="http://schemas.microsoft.com/office/drawing/2014/main" id="{E6231275-C79A-8731-741A-989EA30BF089}"/>
              </a:ext>
            </a:extLst>
          </p:cNvPr>
          <p:cNvSpPr txBox="1"/>
          <p:nvPr/>
        </p:nvSpPr>
        <p:spPr>
          <a:xfrm>
            <a:off x="2047610" y="2418021"/>
            <a:ext cx="7110316" cy="13867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mn-cs"/>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mn-cs"/>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mn-cs"/>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Calibri"/>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Calibri"/>
            </a:endParaRPr>
          </a:p>
        </p:txBody>
      </p:sp>
      <p:pic>
        <p:nvPicPr>
          <p:cNvPr id="7" name="Graphic 6" descr="Computer with solid fill">
            <a:extLst>
              <a:ext uri="{FF2B5EF4-FFF2-40B4-BE49-F238E27FC236}">
                <a16:creationId xmlns:a16="http://schemas.microsoft.com/office/drawing/2014/main" id="{792947D6-04F3-7543-FC42-0592C8D26C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026" y="1314343"/>
            <a:ext cx="1181471" cy="1181471"/>
          </a:xfrm>
          <a:prstGeom prst="rect">
            <a:avLst/>
          </a:prstGeom>
        </p:spPr>
      </p:pic>
      <p:sp>
        <p:nvSpPr>
          <p:cNvPr id="9" name="TextBox 8">
            <a:extLst>
              <a:ext uri="{FF2B5EF4-FFF2-40B4-BE49-F238E27FC236}">
                <a16:creationId xmlns:a16="http://schemas.microsoft.com/office/drawing/2014/main" id="{6187F6FB-1777-1053-2E1F-A58B0EE6D678}"/>
              </a:ext>
            </a:extLst>
          </p:cNvPr>
          <p:cNvSpPr txBox="1"/>
          <p:nvPr/>
        </p:nvSpPr>
        <p:spPr>
          <a:xfrm>
            <a:off x="1814884" y="1676290"/>
            <a:ext cx="6082695" cy="46166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pitchFamily="2" charset="0"/>
                <a:ea typeface="+mn-ea"/>
                <a:cs typeface="+mn-cs"/>
              </a:rPr>
              <a:t>92% of social workers use social media</a:t>
            </a:r>
          </a:p>
        </p:txBody>
      </p:sp>
      <p:pic>
        <p:nvPicPr>
          <p:cNvPr id="11" name="Picture 10" descr="A white and black cartoon of a person&#10;&#10;AI-generated content may be incorrect.">
            <a:extLst>
              <a:ext uri="{FF2B5EF4-FFF2-40B4-BE49-F238E27FC236}">
                <a16:creationId xmlns:a16="http://schemas.microsoft.com/office/drawing/2014/main" id="{E3BEA900-5C94-4DF2-F5C4-02D71B85FCA4}"/>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28849" y="2390763"/>
            <a:ext cx="1081819" cy="1081819"/>
          </a:xfrm>
          <a:prstGeom prst="rect">
            <a:avLst/>
          </a:prstGeom>
        </p:spPr>
      </p:pic>
      <p:sp>
        <p:nvSpPr>
          <p:cNvPr id="13" name="TextBox 12">
            <a:extLst>
              <a:ext uri="{FF2B5EF4-FFF2-40B4-BE49-F238E27FC236}">
                <a16:creationId xmlns:a16="http://schemas.microsoft.com/office/drawing/2014/main" id="{A1545166-4730-DBA1-6938-1C2BC52CAAA6}"/>
              </a:ext>
            </a:extLst>
          </p:cNvPr>
          <p:cNvSpPr txBox="1"/>
          <p:nvPr/>
        </p:nvSpPr>
        <p:spPr>
          <a:xfrm>
            <a:off x="1809050" y="2419124"/>
            <a:ext cx="10286698" cy="830997"/>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pitchFamily="2" charset="0"/>
                <a:ea typeface="+mn-ea"/>
                <a:cs typeface="+mn-cs"/>
              </a:rPr>
              <a:t>1 in 6 social workers experience social media abuse and online harassment in the course of their work (1 in 5 if you include personal)</a:t>
            </a:r>
          </a:p>
        </p:txBody>
      </p:sp>
      <p:pic>
        <p:nvPicPr>
          <p:cNvPr id="15" name="Graphic 14" descr="Warning with solid fill">
            <a:extLst>
              <a:ext uri="{FF2B5EF4-FFF2-40B4-BE49-F238E27FC236}">
                <a16:creationId xmlns:a16="http://schemas.microsoft.com/office/drawing/2014/main" id="{AD2E5CC7-E2F9-CAA4-72E1-FE8008494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643" y="3618238"/>
            <a:ext cx="949147" cy="949147"/>
          </a:xfrm>
          <a:prstGeom prst="rect">
            <a:avLst/>
          </a:prstGeom>
        </p:spPr>
      </p:pic>
      <p:sp>
        <p:nvSpPr>
          <p:cNvPr id="17" name="TextBox 16">
            <a:extLst>
              <a:ext uri="{FF2B5EF4-FFF2-40B4-BE49-F238E27FC236}">
                <a16:creationId xmlns:a16="http://schemas.microsoft.com/office/drawing/2014/main" id="{122FF64E-D89E-E5FC-5752-87A2D49D27F6}"/>
              </a:ext>
            </a:extLst>
          </p:cNvPr>
          <p:cNvSpPr txBox="1"/>
          <p:nvPr/>
        </p:nvSpPr>
        <p:spPr>
          <a:xfrm>
            <a:off x="1809050" y="3490158"/>
            <a:ext cx="9601200" cy="120032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pitchFamily="2" charset="0"/>
                <a:ea typeface="+mn-ea"/>
                <a:cs typeface="+mn-cs"/>
              </a:rPr>
              <a:t>Online abuse/harassment occurred </a:t>
            </a:r>
            <a:r>
              <a:rPr kumimoji="0" lang="en-US" sz="2400" b="1" i="0" u="sng" strike="noStrike" kern="1200" cap="none" spc="0" normalizeH="0" baseline="0" noProof="0" dirty="0">
                <a:ln>
                  <a:noFill/>
                </a:ln>
                <a:solidFill>
                  <a:srgbClr val="FFFFFF"/>
                </a:solidFill>
                <a:effectLst/>
                <a:uLnTx/>
                <a:uFillTx/>
                <a:latin typeface="Helvetica" pitchFamily="2" charset="0"/>
                <a:ea typeface="+mn-ea"/>
                <a:cs typeface="+mn-cs"/>
              </a:rPr>
              <a:t>even</a:t>
            </a:r>
            <a:r>
              <a:rPr kumimoji="0" lang="en-US" sz="2400" b="1" i="0" u="none" strike="noStrike" kern="1200" cap="none" spc="0" normalizeH="0" baseline="0" noProof="0" dirty="0">
                <a:ln>
                  <a:noFill/>
                </a:ln>
                <a:solidFill>
                  <a:srgbClr val="FFFFFF"/>
                </a:solidFill>
                <a:effectLst/>
                <a:uLnTx/>
                <a:uFillTx/>
                <a:latin typeface="Helvetica" pitchFamily="2" charset="0"/>
                <a:ea typeface="+mn-ea"/>
                <a:cs typeface="+mn-cs"/>
              </a:rPr>
              <a:t> when practitioners exercised discretion and were privacy-aware on social media; you don’t have to be on social media for it to happen</a:t>
            </a:r>
          </a:p>
        </p:txBody>
      </p:sp>
      <p:pic>
        <p:nvPicPr>
          <p:cNvPr id="19" name="Graphic 18" descr="Mental Health with solid fill">
            <a:extLst>
              <a:ext uri="{FF2B5EF4-FFF2-40B4-BE49-F238E27FC236}">
                <a16:creationId xmlns:a16="http://schemas.microsoft.com/office/drawing/2014/main" id="{431FE599-F730-9CB8-6AAA-38699EF570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798" y="4956437"/>
            <a:ext cx="1181471" cy="1181471"/>
          </a:xfrm>
          <a:prstGeom prst="rect">
            <a:avLst/>
          </a:prstGeom>
        </p:spPr>
      </p:pic>
      <p:sp>
        <p:nvSpPr>
          <p:cNvPr id="21" name="TextBox 20">
            <a:extLst>
              <a:ext uri="{FF2B5EF4-FFF2-40B4-BE49-F238E27FC236}">
                <a16:creationId xmlns:a16="http://schemas.microsoft.com/office/drawing/2014/main" id="{B9DB3272-351A-A789-C354-744322D21097}"/>
              </a:ext>
            </a:extLst>
          </p:cNvPr>
          <p:cNvSpPr txBox="1"/>
          <p:nvPr/>
        </p:nvSpPr>
        <p:spPr>
          <a:xfrm>
            <a:off x="1761424" y="4948130"/>
            <a:ext cx="9992376" cy="1446550"/>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Helvetica" pitchFamily="2" charset="0"/>
                <a:ea typeface="+mn-ea"/>
                <a:cs typeface="+mn-cs"/>
              </a:rPr>
              <a:t>‘It can get under your skin’: impacts were experienced at personal, familial and professional levels. Social workers were often left to individually deal with the online abuse, but participants noted that this has improved over the last few years</a:t>
            </a:r>
          </a:p>
        </p:txBody>
      </p:sp>
    </p:spTree>
    <p:extLst>
      <p:ext uri="{BB962C8B-B14F-4D97-AF65-F5344CB8AC3E}">
        <p14:creationId xmlns:p14="http://schemas.microsoft.com/office/powerpoint/2010/main" val="238040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667855A1-9C65-206F-3457-F7A3EF00E46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944755E-56CE-1D74-74F8-B92C498A72A1}"/>
              </a:ext>
            </a:extLst>
          </p:cNvPr>
          <p:cNvSpPr>
            <a:spLocks noGrp="1"/>
          </p:cNvSpPr>
          <p:nvPr>
            <p:ph type="body" sz="quarter" idx="10"/>
          </p:nvPr>
        </p:nvSpPr>
        <p:spPr>
          <a:xfrm>
            <a:off x="311151" y="310184"/>
            <a:ext cx="9520949" cy="1313336"/>
          </a:xfrm>
        </p:spPr>
        <p:txBody>
          <a:bodyPr>
            <a:normAutofit/>
          </a:bodyPr>
          <a:lstStyle/>
          <a:p>
            <a:r>
              <a:rPr lang="en-US" sz="3600" dirty="0">
                <a:latin typeface="Proxima Nova"/>
              </a:rPr>
              <a:t>WHAT WE LEARNED IN PHASE 2</a:t>
            </a:r>
          </a:p>
        </p:txBody>
      </p:sp>
      <p:sp>
        <p:nvSpPr>
          <p:cNvPr id="5" name="TextBox 2">
            <a:extLst>
              <a:ext uri="{FF2B5EF4-FFF2-40B4-BE49-F238E27FC236}">
                <a16:creationId xmlns:a16="http://schemas.microsoft.com/office/drawing/2014/main" id="{6D8E17A9-3B9E-9592-BEEE-BFF68C2CC617}"/>
              </a:ext>
            </a:extLst>
          </p:cNvPr>
          <p:cNvSpPr txBox="1"/>
          <p:nvPr/>
        </p:nvSpPr>
        <p:spPr>
          <a:xfrm>
            <a:off x="2047610" y="2418021"/>
            <a:ext cx="7110316" cy="13867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mn-cs"/>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mn-cs"/>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mn-cs"/>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Calibri"/>
            </a:endParaRPr>
          </a:p>
          <a:p>
            <a:pPr marL="0" marR="0" lvl="0" indent="0" algn="l" defTabSz="406380" rtl="0" eaLnBrk="1" fontAlgn="auto" latinLnBrk="0" hangingPunct="1">
              <a:lnSpc>
                <a:spcPts val="2239"/>
              </a:lnSpc>
              <a:spcBef>
                <a:spcPts val="0"/>
              </a:spcBef>
              <a:spcAft>
                <a:spcPts val="0"/>
              </a:spcAft>
              <a:buClrTx/>
              <a:buSzTx/>
              <a:buFontTx/>
              <a:buNone/>
              <a:tabLst/>
              <a:defRPr/>
            </a:pPr>
            <a:endParaRPr kumimoji="0" lang="en-US" sz="1600" b="0" i="0" u="none" strike="noStrike" kern="1200" cap="none" spc="-16" normalizeH="0" baseline="0" noProof="0" dirty="0">
              <a:ln>
                <a:noFill/>
              </a:ln>
              <a:solidFill>
                <a:srgbClr val="FFFFFF"/>
              </a:solidFill>
              <a:effectLst/>
              <a:uLnTx/>
              <a:uFillTx/>
              <a:latin typeface="Proxima Nova"/>
              <a:ea typeface="+mn-ea"/>
              <a:cs typeface="Calibri"/>
            </a:endParaRPr>
          </a:p>
        </p:txBody>
      </p:sp>
      <p:sp>
        <p:nvSpPr>
          <p:cNvPr id="9" name="TextBox 8">
            <a:extLst>
              <a:ext uri="{FF2B5EF4-FFF2-40B4-BE49-F238E27FC236}">
                <a16:creationId xmlns:a16="http://schemas.microsoft.com/office/drawing/2014/main" id="{BF133802-F04E-4222-0D7C-8C819AFE58B5}"/>
              </a:ext>
            </a:extLst>
          </p:cNvPr>
          <p:cNvSpPr txBox="1"/>
          <p:nvPr/>
        </p:nvSpPr>
        <p:spPr>
          <a:xfrm>
            <a:off x="1426695" y="1647535"/>
            <a:ext cx="9605147" cy="830997"/>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pitchFamily="2" charset="0"/>
                <a:ea typeface="+mn-ea"/>
                <a:cs typeface="+mn-cs"/>
              </a:rPr>
              <a:t>Facebook was the main platform used for abuse and harassment reported by 18 of the 19 participants. </a:t>
            </a:r>
            <a:endPar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1D7C5126-D929-8B30-4481-DDFA23CE0CEA}"/>
              </a:ext>
            </a:extLst>
          </p:cNvPr>
          <p:cNvSpPr txBox="1"/>
          <p:nvPr/>
        </p:nvSpPr>
        <p:spPr>
          <a:xfrm>
            <a:off x="1426695" y="2768229"/>
            <a:ext cx="9601200" cy="1200329"/>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pitchFamily="2" charset="0"/>
                <a:ea typeface="+mn-ea"/>
                <a:cs typeface="+mn-cs"/>
              </a:rPr>
              <a:t>The parents of children in care or children being supported by the child protection department were most likely to engage in abuse or harassment (11; 8 mothers and 3 fathers)</a:t>
            </a:r>
            <a:endPar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A406E151-E235-73D8-BD5A-AD349B256DB7}"/>
              </a:ext>
            </a:extLst>
          </p:cNvPr>
          <p:cNvSpPr txBox="1"/>
          <p:nvPr/>
        </p:nvSpPr>
        <p:spPr>
          <a:xfrm>
            <a:off x="1435239" y="4223404"/>
            <a:ext cx="9601200" cy="830997"/>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pitchFamily="2" charset="0"/>
                <a:ea typeface="+mn-ea"/>
                <a:cs typeface="+mn-cs"/>
              </a:rPr>
              <a:t>Experiencing online/social media abuse and harassment, at least for this sample, was not a high-frequency experience for them</a:t>
            </a:r>
            <a:endPar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21" name="TextBox 20">
            <a:extLst>
              <a:ext uri="{FF2B5EF4-FFF2-40B4-BE49-F238E27FC236}">
                <a16:creationId xmlns:a16="http://schemas.microsoft.com/office/drawing/2014/main" id="{660DAA9F-D6E9-F02A-0B06-CAC8EBADB0B5}"/>
              </a:ext>
            </a:extLst>
          </p:cNvPr>
          <p:cNvSpPr txBox="1"/>
          <p:nvPr/>
        </p:nvSpPr>
        <p:spPr>
          <a:xfrm>
            <a:off x="1430745" y="5551979"/>
            <a:ext cx="9992376"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4063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Helvetica" pitchFamily="2" charset="0"/>
                <a:ea typeface="+mn-ea"/>
                <a:cs typeface="+mn-cs"/>
              </a:rPr>
              <a:t>Secondary distress could be caused for workers when their employer left them to manage the issue partly, or mostly, on their own.</a:t>
            </a:r>
            <a:endPar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4" name="Graphic 3" descr="Online Network with solid fill">
            <a:extLst>
              <a:ext uri="{FF2B5EF4-FFF2-40B4-BE49-F238E27FC236}">
                <a16:creationId xmlns:a16="http://schemas.microsoft.com/office/drawing/2014/main" id="{EDFD97E6-1F51-10C1-F631-CC7C749101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686" y="1649082"/>
            <a:ext cx="885646" cy="914401"/>
          </a:xfrm>
          <a:prstGeom prst="rect">
            <a:avLst/>
          </a:prstGeom>
        </p:spPr>
      </p:pic>
      <p:pic>
        <p:nvPicPr>
          <p:cNvPr id="8" name="Graphic 7" descr="Man and woman with solid fill">
            <a:extLst>
              <a:ext uri="{FF2B5EF4-FFF2-40B4-BE49-F238E27FC236}">
                <a16:creationId xmlns:a16="http://schemas.microsoft.com/office/drawing/2014/main" id="{5A6811D7-F7F5-CB75-78AC-9D375C7211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687" y="2885536"/>
            <a:ext cx="871268" cy="1101306"/>
          </a:xfrm>
          <a:prstGeom prst="rect">
            <a:avLst/>
          </a:prstGeom>
        </p:spPr>
      </p:pic>
      <p:pic>
        <p:nvPicPr>
          <p:cNvPr id="12" name="Graphic 11" descr="Repeat with solid fill">
            <a:extLst>
              <a:ext uri="{FF2B5EF4-FFF2-40B4-BE49-F238E27FC236}">
                <a16:creationId xmlns:a16="http://schemas.microsoft.com/office/drawing/2014/main" id="{A89E864B-B9E7-4BD3-9DB7-6D36674B55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686" y="4352026"/>
            <a:ext cx="871268" cy="713118"/>
          </a:xfrm>
          <a:prstGeom prst="rect">
            <a:avLst/>
          </a:prstGeom>
        </p:spPr>
      </p:pic>
      <p:pic>
        <p:nvPicPr>
          <p:cNvPr id="16" name="Graphic 15" descr="Worried face outline with solid fill">
            <a:extLst>
              <a:ext uri="{FF2B5EF4-FFF2-40B4-BE49-F238E27FC236}">
                <a16:creationId xmlns:a16="http://schemas.microsoft.com/office/drawing/2014/main" id="{3486C3F0-5C5C-7BFE-FC60-2A977EA8FE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1151" y="5430329"/>
            <a:ext cx="914400" cy="914400"/>
          </a:xfrm>
          <a:prstGeom prst="rect">
            <a:avLst/>
          </a:prstGeom>
        </p:spPr>
      </p:pic>
    </p:spTree>
    <p:extLst>
      <p:ext uri="{BB962C8B-B14F-4D97-AF65-F5344CB8AC3E}">
        <p14:creationId xmlns:p14="http://schemas.microsoft.com/office/powerpoint/2010/main" val="17193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4774</Words>
  <Application>Microsoft Office PowerPoint</Application>
  <PresentationFormat>Widescreen</PresentationFormat>
  <Paragraphs>395</Paragraphs>
  <Slides>36</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Aptos</vt:lpstr>
      <vt:lpstr>Arial</vt:lpstr>
      <vt:lpstr>Calibri</vt:lpstr>
      <vt:lpstr>Calibri Light</vt:lpstr>
      <vt:lpstr>FiraGO</vt:lpstr>
      <vt:lpstr>Helvetica</vt:lpstr>
      <vt:lpstr>Lucida Bright</vt:lpstr>
      <vt:lpstr>Proxima Nova</vt:lpstr>
      <vt:lpstr>Rockwell</vt:lpstr>
      <vt:lpstr>Segoe UI</vt:lpstr>
      <vt:lpstr>Times New Roman</vt:lpstr>
      <vt:lpstr>Wingdings</vt:lpstr>
      <vt:lpstr>Atlas</vt:lpstr>
      <vt:lpstr>PowerPoint Presentation</vt:lpstr>
      <vt:lpstr>PowerPoint Presentation</vt:lpstr>
      <vt:lpstr>Benefits to Social Media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Findings  Phase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Andriana Alkiviadou</dc:creator>
  <cp:lastModifiedBy>Andriana Alkiviadou</cp:lastModifiedBy>
  <cp:revision>1</cp:revision>
  <dcterms:created xsi:type="dcterms:W3CDTF">2026-03-26T14:13:54Z</dcterms:created>
  <dcterms:modified xsi:type="dcterms:W3CDTF">2026-03-26T14:14:27Z</dcterms:modified>
</cp:coreProperties>
</file>